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4"/>
  </p:sldMasterIdLst>
  <p:notesMasterIdLst>
    <p:notesMasterId r:id="rId35"/>
  </p:notesMasterIdLst>
  <p:sldIdLst>
    <p:sldId id="256" r:id="rId5"/>
    <p:sldId id="271" r:id="rId6"/>
    <p:sldId id="273" r:id="rId7"/>
    <p:sldId id="272" r:id="rId8"/>
    <p:sldId id="262" r:id="rId9"/>
    <p:sldId id="274" r:id="rId10"/>
    <p:sldId id="275" r:id="rId11"/>
    <p:sldId id="293" r:id="rId12"/>
    <p:sldId id="292" r:id="rId13"/>
    <p:sldId id="276" r:id="rId14"/>
    <p:sldId id="277" r:id="rId15"/>
    <p:sldId id="278" r:id="rId16"/>
    <p:sldId id="279" r:id="rId17"/>
    <p:sldId id="280" r:id="rId18"/>
    <p:sldId id="281" r:id="rId19"/>
    <p:sldId id="282" r:id="rId20"/>
    <p:sldId id="283" r:id="rId21"/>
    <p:sldId id="288" r:id="rId22"/>
    <p:sldId id="287" r:id="rId23"/>
    <p:sldId id="284" r:id="rId24"/>
    <p:sldId id="285" r:id="rId25"/>
    <p:sldId id="286" r:id="rId26"/>
    <p:sldId id="289" r:id="rId27"/>
    <p:sldId id="290" r:id="rId28"/>
    <p:sldId id="264" r:id="rId29"/>
    <p:sldId id="257" r:id="rId30"/>
    <p:sldId id="258" r:id="rId31"/>
    <p:sldId id="259" r:id="rId32"/>
    <p:sldId id="265" r:id="rId33"/>
    <p:sldId id="291"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2432D9-B5E6-465A-9E95-D978EE97538B}" v="16" dt="2019-09-30T14:39:20.0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79" autoAdjust="0"/>
    <p:restoredTop sz="94660"/>
  </p:normalViewPr>
  <p:slideViewPr>
    <p:cSldViewPr snapToGrid="0">
      <p:cViewPr varScale="1">
        <p:scale>
          <a:sx n="86" d="100"/>
          <a:sy n="86" d="100"/>
        </p:scale>
        <p:origin x="57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 Haagsma" userId="213da77a-9cc5-49f7-ad6b-7779b1276fe8" providerId="ADAL" clId="{F02432D9-B5E6-465A-9E95-D978EE97538B}"/>
    <pc:docChg chg="undo custSel mod addSld delSld modSld">
      <pc:chgData name="Peter Haagsma" userId="213da77a-9cc5-49f7-ad6b-7779b1276fe8" providerId="ADAL" clId="{F02432D9-B5E6-465A-9E95-D978EE97538B}" dt="2019-09-30T14:42:51.584" v="27" actId="2696"/>
      <pc:docMkLst>
        <pc:docMk/>
      </pc:docMkLst>
      <pc:sldChg chg="modSp">
        <pc:chgData name="Peter Haagsma" userId="213da77a-9cc5-49f7-ad6b-7779b1276fe8" providerId="ADAL" clId="{F02432D9-B5E6-465A-9E95-D978EE97538B}" dt="2019-09-30T08:15:48.388" v="19" actId="27636"/>
        <pc:sldMkLst>
          <pc:docMk/>
          <pc:sldMk cId="1033630557" sldId="257"/>
        </pc:sldMkLst>
        <pc:spChg chg="mod">
          <ac:chgData name="Peter Haagsma" userId="213da77a-9cc5-49f7-ad6b-7779b1276fe8" providerId="ADAL" clId="{F02432D9-B5E6-465A-9E95-D978EE97538B}" dt="2019-09-30T08:15:48.388" v="19" actId="27636"/>
          <ac:spMkLst>
            <pc:docMk/>
            <pc:sldMk cId="1033630557" sldId="257"/>
            <ac:spMk id="3" creationId="{00000000-0000-0000-0000-000000000000}"/>
          </ac:spMkLst>
        </pc:spChg>
      </pc:sldChg>
      <pc:sldChg chg="modSp">
        <pc:chgData name="Peter Haagsma" userId="213da77a-9cc5-49f7-ad6b-7779b1276fe8" providerId="ADAL" clId="{F02432D9-B5E6-465A-9E95-D978EE97538B}" dt="2019-09-30T07:58:24.795" v="12" actId="255"/>
        <pc:sldMkLst>
          <pc:docMk/>
          <pc:sldMk cId="1064574222" sldId="275"/>
        </pc:sldMkLst>
        <pc:spChg chg="mod">
          <ac:chgData name="Peter Haagsma" userId="213da77a-9cc5-49f7-ad6b-7779b1276fe8" providerId="ADAL" clId="{F02432D9-B5E6-465A-9E95-D978EE97538B}" dt="2019-09-30T07:58:24.795" v="12" actId="255"/>
          <ac:spMkLst>
            <pc:docMk/>
            <pc:sldMk cId="1064574222" sldId="275"/>
            <ac:spMk id="5" creationId="{00000000-0000-0000-0000-000000000000}"/>
          </ac:spMkLst>
        </pc:spChg>
        <pc:spChg chg="mod">
          <ac:chgData name="Peter Haagsma" userId="213da77a-9cc5-49f7-ad6b-7779b1276fe8" providerId="ADAL" clId="{F02432D9-B5E6-465A-9E95-D978EE97538B}" dt="2019-09-30T07:57:52.949" v="10" actId="1076"/>
          <ac:spMkLst>
            <pc:docMk/>
            <pc:sldMk cId="1064574222" sldId="275"/>
            <ac:spMk id="6" creationId="{00000000-0000-0000-0000-000000000000}"/>
          </ac:spMkLst>
        </pc:spChg>
      </pc:sldChg>
      <pc:sldChg chg="delSp modSp">
        <pc:chgData name="Peter Haagsma" userId="213da77a-9cc5-49f7-ad6b-7779b1276fe8" providerId="ADAL" clId="{F02432D9-B5E6-465A-9E95-D978EE97538B}" dt="2019-09-30T07:54:28.876" v="3" actId="478"/>
        <pc:sldMkLst>
          <pc:docMk/>
          <pc:sldMk cId="4124176031" sldId="278"/>
        </pc:sldMkLst>
        <pc:spChg chg="mod">
          <ac:chgData name="Peter Haagsma" userId="213da77a-9cc5-49f7-ad6b-7779b1276fe8" providerId="ADAL" clId="{F02432D9-B5E6-465A-9E95-D978EE97538B}" dt="2019-09-30T07:54:17.438" v="1"/>
          <ac:spMkLst>
            <pc:docMk/>
            <pc:sldMk cId="4124176031" sldId="278"/>
            <ac:spMk id="5" creationId="{00000000-0000-0000-0000-000000000000}"/>
          </ac:spMkLst>
        </pc:spChg>
        <pc:graphicFrameChg chg="del mod">
          <ac:chgData name="Peter Haagsma" userId="213da77a-9cc5-49f7-ad6b-7779b1276fe8" providerId="ADAL" clId="{F02432D9-B5E6-465A-9E95-D978EE97538B}" dt="2019-09-30T07:54:28.876" v="3" actId="478"/>
          <ac:graphicFrameMkLst>
            <pc:docMk/>
            <pc:sldMk cId="4124176031" sldId="278"/>
            <ac:graphicFrameMk id="10" creationId="{00000000-0000-0000-0000-000000000000}"/>
          </ac:graphicFrameMkLst>
        </pc:graphicFrameChg>
      </pc:sldChg>
      <pc:sldChg chg="addSp delSp modSp add mod setBg">
        <pc:chgData name="Peter Haagsma" userId="213da77a-9cc5-49f7-ad6b-7779b1276fe8" providerId="ADAL" clId="{F02432D9-B5E6-465A-9E95-D978EE97538B}" dt="2019-09-30T14:37:42.439" v="23"/>
        <pc:sldMkLst>
          <pc:docMk/>
          <pc:sldMk cId="2192248535" sldId="292"/>
        </pc:sldMkLst>
        <pc:spChg chg="add">
          <ac:chgData name="Peter Haagsma" userId="213da77a-9cc5-49f7-ad6b-7779b1276fe8" providerId="ADAL" clId="{F02432D9-B5E6-465A-9E95-D978EE97538B}" dt="2019-09-30T08:07:38.459" v="15" actId="26606"/>
          <ac:spMkLst>
            <pc:docMk/>
            <pc:sldMk cId="2192248535" sldId="292"/>
            <ac:spMk id="7" creationId="{52B1435E-BAB8-43AB-AF6A-C15D437DCB1B}"/>
          </ac:spMkLst>
        </pc:spChg>
        <pc:picChg chg="add del mod">
          <ac:chgData name="Peter Haagsma" userId="213da77a-9cc5-49f7-ad6b-7779b1276fe8" providerId="ADAL" clId="{F02432D9-B5E6-465A-9E95-D978EE97538B}" dt="2019-09-30T14:37:41.042" v="22" actId="478"/>
          <ac:picMkLst>
            <pc:docMk/>
            <pc:sldMk cId="2192248535" sldId="292"/>
            <ac:picMk id="2" creationId="{72D3161B-8639-4A00-AA40-154CC93C37CA}"/>
          </ac:picMkLst>
        </pc:picChg>
        <pc:picChg chg="add">
          <ac:chgData name="Peter Haagsma" userId="213da77a-9cc5-49f7-ad6b-7779b1276fe8" providerId="ADAL" clId="{F02432D9-B5E6-465A-9E95-D978EE97538B}" dt="2019-09-30T14:37:42.439" v="23"/>
          <ac:picMkLst>
            <pc:docMk/>
            <pc:sldMk cId="2192248535" sldId="292"/>
            <ac:picMk id="3" creationId="{07502720-C508-4831-97AA-2F3CAADE1E67}"/>
          </ac:picMkLst>
        </pc:picChg>
      </pc:sldChg>
      <pc:sldChg chg="addSp modSp add mod setBg">
        <pc:chgData name="Peter Haagsma" userId="213da77a-9cc5-49f7-ad6b-7779b1276fe8" providerId="ADAL" clId="{F02432D9-B5E6-465A-9E95-D978EE97538B}" dt="2019-09-30T08:11:41.741" v="18" actId="26606"/>
        <pc:sldMkLst>
          <pc:docMk/>
          <pc:sldMk cId="3617399243" sldId="293"/>
        </pc:sldMkLst>
        <pc:spChg chg="add">
          <ac:chgData name="Peter Haagsma" userId="213da77a-9cc5-49f7-ad6b-7779b1276fe8" providerId="ADAL" clId="{F02432D9-B5E6-465A-9E95-D978EE97538B}" dt="2019-09-30T08:11:41.741" v="18" actId="26606"/>
          <ac:spMkLst>
            <pc:docMk/>
            <pc:sldMk cId="3617399243" sldId="293"/>
            <ac:spMk id="7" creationId="{52B1435E-BAB8-43AB-AF6A-C15D437DCB1B}"/>
          </ac:spMkLst>
        </pc:spChg>
        <pc:picChg chg="add mod">
          <ac:chgData name="Peter Haagsma" userId="213da77a-9cc5-49f7-ad6b-7779b1276fe8" providerId="ADAL" clId="{F02432D9-B5E6-465A-9E95-D978EE97538B}" dt="2019-09-30T08:11:41.741" v="18" actId="26606"/>
          <ac:picMkLst>
            <pc:docMk/>
            <pc:sldMk cId="3617399243" sldId="293"/>
            <ac:picMk id="2" creationId="{382D84B2-98AE-4108-B168-113EEE8E2D1F}"/>
          </ac:picMkLst>
        </pc:picChg>
      </pc:sldChg>
      <pc:sldChg chg="addSp delSp modSp add del modAnim">
        <pc:chgData name="Peter Haagsma" userId="213da77a-9cc5-49f7-ad6b-7779b1276fe8" providerId="ADAL" clId="{F02432D9-B5E6-465A-9E95-D978EE97538B}" dt="2019-09-30T14:42:51.584" v="27" actId="2696"/>
        <pc:sldMkLst>
          <pc:docMk/>
          <pc:sldMk cId="885595237" sldId="294"/>
        </pc:sldMkLst>
        <pc:spChg chg="del">
          <ac:chgData name="Peter Haagsma" userId="213da77a-9cc5-49f7-ad6b-7779b1276fe8" providerId="ADAL" clId="{F02432D9-B5E6-465A-9E95-D978EE97538B}" dt="2019-09-30T14:39:20.036" v="25"/>
          <ac:spMkLst>
            <pc:docMk/>
            <pc:sldMk cId="885595237" sldId="294"/>
            <ac:spMk id="3" creationId="{DA71DBE0-24AD-4530-8438-D3589EE31772}"/>
          </ac:spMkLst>
        </pc:spChg>
        <pc:picChg chg="add mod">
          <ac:chgData name="Peter Haagsma" userId="213da77a-9cc5-49f7-ad6b-7779b1276fe8" providerId="ADAL" clId="{F02432D9-B5E6-465A-9E95-D978EE97538B}" dt="2019-09-30T14:39:35.584" v="26" actId="1076"/>
          <ac:picMkLst>
            <pc:docMk/>
            <pc:sldMk cId="885595237" sldId="294"/>
            <ac:picMk id="4" creationId="{68C6F250-F72A-4E07-A6BC-29392C2604C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E08861-7A74-4179-91B9-FB36E0D938A6}" type="datetimeFigureOut">
              <a:rPr lang="nl-NL" smtClean="0"/>
              <a:t>30-9-2019</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DC75BE-BE77-4287-871E-48D95CD8FE69}" type="slidenum">
              <a:rPr lang="nl-NL" smtClean="0"/>
              <a:t>‹nr.›</a:t>
            </a:fld>
            <a:endParaRPr lang="nl-NL"/>
          </a:p>
        </p:txBody>
      </p:sp>
    </p:spTree>
    <p:extLst>
      <p:ext uri="{BB962C8B-B14F-4D97-AF65-F5344CB8AC3E}">
        <p14:creationId xmlns:p14="http://schemas.microsoft.com/office/powerpoint/2010/main" val="1082837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Herstel is niet hetzelfde als genezing.</a:t>
            </a:r>
          </a:p>
          <a:p>
            <a:r>
              <a:rPr lang="nl-NL" dirty="0"/>
              <a:t>Genezing is teruggaan naar hoe het was voor de ziekte.</a:t>
            </a:r>
          </a:p>
          <a:p>
            <a:r>
              <a:rPr lang="nl-NL" dirty="0"/>
              <a:t>Herstel is zo mogelijk wel weer op hetzelfde niveau van welbevinden en zingeving te komen,</a:t>
            </a:r>
          </a:p>
          <a:p>
            <a:r>
              <a:rPr lang="nl-NL" dirty="0"/>
              <a:t>Maar door de kwetsbaarheden een plek te geven.</a:t>
            </a:r>
          </a:p>
          <a:p>
            <a:r>
              <a:rPr lang="nl-NL" dirty="0"/>
              <a:t>Herstel is het proces van de cliënt. De hulpverlener sluit aan, stemt af, ondersteunt, komt tegemoet, volgt.</a:t>
            </a:r>
          </a:p>
          <a:p>
            <a:r>
              <a:rPr lang="nl-NL" dirty="0"/>
              <a:t>IRB – rehabilitatiemethodiek kan gebruikt worden binnen herstelgericht werken.</a:t>
            </a:r>
          </a:p>
          <a:p>
            <a:r>
              <a:rPr lang="nl-NL" dirty="0"/>
              <a:t>Het is echter de methodiek van de hulpverlener….niet van de cliënt.</a:t>
            </a:r>
          </a:p>
          <a:p>
            <a:r>
              <a:rPr lang="nl-NL" dirty="0"/>
              <a:t>Je springt als hulpverlener minder snel in de stand van dat jij weet wat goed voor de ander is.</a:t>
            </a:r>
          </a:p>
          <a:p>
            <a:r>
              <a:rPr lang="nl-NL" dirty="0"/>
              <a:t>Je gaat ervan uit dat de ander zelf weet wat goed voor hem is.</a:t>
            </a:r>
          </a:p>
          <a:p>
            <a:endParaRPr lang="nl-NL" dirty="0"/>
          </a:p>
        </p:txBody>
      </p:sp>
      <p:sp>
        <p:nvSpPr>
          <p:cNvPr id="4" name="Tijdelijke aanduiding voor dianummer 3"/>
          <p:cNvSpPr>
            <a:spLocks noGrp="1"/>
          </p:cNvSpPr>
          <p:nvPr>
            <p:ph type="sldNum" sz="quarter" idx="10"/>
          </p:nvPr>
        </p:nvSpPr>
        <p:spPr/>
        <p:txBody>
          <a:bodyPr/>
          <a:lstStyle/>
          <a:p>
            <a:fld id="{A9ED8CEB-F201-42A2-AD38-FB3C512046E5}" type="slidenum">
              <a:rPr lang="nl-NL" smtClean="0"/>
              <a:t>25</a:t>
            </a:fld>
            <a:endParaRPr lang="nl-NL"/>
          </a:p>
        </p:txBody>
      </p:sp>
    </p:spTree>
    <p:extLst>
      <p:ext uri="{BB962C8B-B14F-4D97-AF65-F5344CB8AC3E}">
        <p14:creationId xmlns:p14="http://schemas.microsoft.com/office/powerpoint/2010/main" val="2847733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Iedereen heeft wel eens ergens van moeten herstellen, een ziekte of een gebeurtenis die alles ondersteboven haalde.</a:t>
            </a:r>
          </a:p>
          <a:p>
            <a:r>
              <a:rPr lang="nl-NL" dirty="0"/>
              <a:t>Wat was belangrijk </a:t>
            </a:r>
            <a:r>
              <a:rPr lang="nl-NL" dirty="0" err="1"/>
              <a:t>darbij</a:t>
            </a:r>
            <a:r>
              <a:rPr lang="nl-NL" dirty="0"/>
              <a:t>?</a:t>
            </a:r>
          </a:p>
          <a:p>
            <a:r>
              <a:rPr lang="nl-NL" dirty="0"/>
              <a:t>- Regie, zelf bepalen wat goed voor je is, je tempo.</a:t>
            </a:r>
          </a:p>
          <a:p>
            <a:r>
              <a:rPr lang="nl-NL" dirty="0"/>
              <a:t>- Anderen kunnen je helpen herstellen: luisteren, begrijpen, in je geloven, tips geven, je dromen helpen waarmaken, je opvangen als je weer valt.</a:t>
            </a:r>
          </a:p>
          <a:p>
            <a:endParaRPr lang="nl-NL" dirty="0"/>
          </a:p>
        </p:txBody>
      </p:sp>
      <p:sp>
        <p:nvSpPr>
          <p:cNvPr id="4" name="Tijdelijke aanduiding voor dianummer 3"/>
          <p:cNvSpPr>
            <a:spLocks noGrp="1"/>
          </p:cNvSpPr>
          <p:nvPr>
            <p:ph type="sldNum" sz="quarter" idx="10"/>
          </p:nvPr>
        </p:nvSpPr>
        <p:spPr/>
        <p:txBody>
          <a:bodyPr/>
          <a:lstStyle/>
          <a:p>
            <a:fld id="{A9ED8CEB-F201-42A2-AD38-FB3C512046E5}" type="slidenum">
              <a:rPr lang="nl-NL" smtClean="0"/>
              <a:t>26</a:t>
            </a:fld>
            <a:endParaRPr lang="nl-NL"/>
          </a:p>
        </p:txBody>
      </p:sp>
    </p:spTree>
    <p:extLst>
      <p:ext uri="{BB962C8B-B14F-4D97-AF65-F5344CB8AC3E}">
        <p14:creationId xmlns:p14="http://schemas.microsoft.com/office/powerpoint/2010/main" val="3906030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nl-NL"/>
              <a:t>Klik om de stijl te bewerken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0BC2F9B2-3850-4E76-BFAC-7FDA61CE50EF}" type="datetime1">
              <a:rPr lang="en-US" smtClean="0"/>
              <a:t>9/30/2019</a:t>
            </a:fld>
            <a:endParaRPr lang="en-US" dirty="0"/>
          </a:p>
        </p:txBody>
      </p:sp>
      <p:sp>
        <p:nvSpPr>
          <p:cNvPr id="5" name="Footer Placeholder 4"/>
          <p:cNvSpPr>
            <a:spLocks noGrp="1"/>
          </p:cNvSpPr>
          <p:nvPr>
            <p:ph type="ftr" sz="quarter" idx="11"/>
          </p:nvPr>
        </p:nvSpPr>
        <p:spPr/>
        <p:txBody>
          <a:bodyPr/>
          <a:lstStyle/>
          <a:p>
            <a:r>
              <a:rPr lang="nl-NL"/>
              <a:t>Behandelmethodieken/ maandag 23 april 2018 @ Gert Jan Lute/ Noorderpoort</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3334716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nl-NL"/>
              <a:t>Klik om de stijl te bewerken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418659DD-8C90-4E3F-A78B-693A51D21A72}" type="datetime1">
              <a:rPr lang="en-US" smtClean="0"/>
              <a:t>9/30/2019</a:t>
            </a:fld>
            <a:endParaRPr lang="en-US" dirty="0"/>
          </a:p>
        </p:txBody>
      </p:sp>
      <p:sp>
        <p:nvSpPr>
          <p:cNvPr id="6" name="Footer Placeholder 5"/>
          <p:cNvSpPr>
            <a:spLocks noGrp="1"/>
          </p:cNvSpPr>
          <p:nvPr>
            <p:ph type="ftr" sz="quarter" idx="11"/>
          </p:nvPr>
        </p:nvSpPr>
        <p:spPr/>
        <p:txBody>
          <a:bodyPr/>
          <a:lstStyle/>
          <a:p>
            <a:r>
              <a:rPr lang="nl-NL"/>
              <a:t>Behandelmethodieken/ maandag 23 april 2018 @ Gert Jan Lute/ Noorderpoort</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2457882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nl-NL"/>
              <a:t>Klik om de stijl te bewerken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4" name="Date Placeholder 3"/>
          <p:cNvSpPr>
            <a:spLocks noGrp="1"/>
          </p:cNvSpPr>
          <p:nvPr>
            <p:ph type="dt" sz="half" idx="10"/>
          </p:nvPr>
        </p:nvSpPr>
        <p:spPr/>
        <p:txBody>
          <a:bodyPr/>
          <a:lstStyle/>
          <a:p>
            <a:fld id="{16E501F9-3038-46FF-94EE-ABCA621654D8}" type="datetime1">
              <a:rPr lang="en-US" smtClean="0"/>
              <a:t>9/30/2019</a:t>
            </a:fld>
            <a:endParaRPr lang="en-US" dirty="0"/>
          </a:p>
        </p:txBody>
      </p:sp>
      <p:sp>
        <p:nvSpPr>
          <p:cNvPr id="5" name="Footer Placeholder 4"/>
          <p:cNvSpPr>
            <a:spLocks noGrp="1"/>
          </p:cNvSpPr>
          <p:nvPr>
            <p:ph type="ftr" sz="quarter" idx="11"/>
          </p:nvPr>
        </p:nvSpPr>
        <p:spPr/>
        <p:txBody>
          <a:bodyPr/>
          <a:lstStyle/>
          <a:p>
            <a:r>
              <a:rPr lang="nl-NL"/>
              <a:t>Behandelmethodieken/ maandag 23 april 2018 @ Gert Jan Lute/ Noorderpoort</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23001205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nl-NL"/>
              <a:t>Klik om de stijl te bewerken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nl-NL"/>
              <a:t>Tekststijl van het model bewerken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4" name="Date Placeholder 3"/>
          <p:cNvSpPr>
            <a:spLocks noGrp="1"/>
          </p:cNvSpPr>
          <p:nvPr>
            <p:ph type="dt" sz="half" idx="10"/>
          </p:nvPr>
        </p:nvSpPr>
        <p:spPr/>
        <p:txBody>
          <a:bodyPr/>
          <a:lstStyle/>
          <a:p>
            <a:fld id="{29CDA898-F58A-4383-8550-711AC3D17AC3}" type="datetime1">
              <a:rPr lang="en-US" smtClean="0"/>
              <a:t>9/30/2019</a:t>
            </a:fld>
            <a:endParaRPr lang="en-US" dirty="0"/>
          </a:p>
        </p:txBody>
      </p:sp>
      <p:sp>
        <p:nvSpPr>
          <p:cNvPr id="5" name="Footer Placeholder 4"/>
          <p:cNvSpPr>
            <a:spLocks noGrp="1"/>
          </p:cNvSpPr>
          <p:nvPr>
            <p:ph type="ftr" sz="quarter" idx="11"/>
          </p:nvPr>
        </p:nvSpPr>
        <p:spPr/>
        <p:txBody>
          <a:bodyPr/>
          <a:lstStyle/>
          <a:p>
            <a:r>
              <a:rPr lang="nl-NL"/>
              <a:t>Behandelmethodieken/ maandag 23 april 2018 @ Gert Jan Lute/ Noorderpoort</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‹nr.›</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5459657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nl-NL"/>
              <a:t>Klik om de stijl te bewerken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7C2C1E7A-C46B-48C6-AFDD-AF98BBDD7C7B}" type="datetime1">
              <a:rPr lang="en-US" smtClean="0"/>
              <a:t>9/30/2019</a:t>
            </a:fld>
            <a:endParaRPr lang="en-US" dirty="0"/>
          </a:p>
        </p:txBody>
      </p:sp>
      <p:sp>
        <p:nvSpPr>
          <p:cNvPr id="5" name="Footer Placeholder 4"/>
          <p:cNvSpPr>
            <a:spLocks noGrp="1"/>
          </p:cNvSpPr>
          <p:nvPr>
            <p:ph type="ftr" sz="quarter" idx="11"/>
          </p:nvPr>
        </p:nvSpPr>
        <p:spPr/>
        <p:txBody>
          <a:bodyPr/>
          <a:lstStyle/>
          <a:p>
            <a:r>
              <a:rPr lang="nl-NL"/>
              <a:t>Behandelmethodieken/ maandag 23 april 2018 @ Gert Jan Lute/ Noorderpoort</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1034715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l-NL"/>
              <a:t>Klik om de stijl te bewerken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664456F-1C08-4FF6-8B18-72E650455392}" type="datetime1">
              <a:rPr lang="en-US" smtClean="0"/>
              <a:t>9/30/2019</a:t>
            </a:fld>
            <a:endParaRPr lang="en-US" dirty="0"/>
          </a:p>
        </p:txBody>
      </p:sp>
      <p:sp>
        <p:nvSpPr>
          <p:cNvPr id="4" name="Footer Placeholder 4"/>
          <p:cNvSpPr>
            <a:spLocks noGrp="1"/>
          </p:cNvSpPr>
          <p:nvPr>
            <p:ph type="ftr" sz="quarter" idx="11"/>
          </p:nvPr>
        </p:nvSpPr>
        <p:spPr/>
        <p:txBody>
          <a:bodyPr/>
          <a:lstStyle/>
          <a:p>
            <a:r>
              <a:rPr lang="nl-NL"/>
              <a:t>Behandelmethodieken/ maandag 23 april 2018 @ Gert Jan Lute/ Noorderpoort</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11260677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l-NL"/>
              <a:t>Klik om de stijl te bewerken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192935B-F3FC-4FC0-A69E-F3F6B38D179F}" type="datetime1">
              <a:rPr lang="en-US" smtClean="0"/>
              <a:t>9/30/2019</a:t>
            </a:fld>
            <a:endParaRPr lang="en-US" dirty="0"/>
          </a:p>
        </p:txBody>
      </p:sp>
      <p:sp>
        <p:nvSpPr>
          <p:cNvPr id="4" name="Footer Placeholder 4"/>
          <p:cNvSpPr>
            <a:spLocks noGrp="1"/>
          </p:cNvSpPr>
          <p:nvPr>
            <p:ph type="ftr" sz="quarter" idx="11"/>
          </p:nvPr>
        </p:nvSpPr>
        <p:spPr/>
        <p:txBody>
          <a:bodyPr/>
          <a:lstStyle/>
          <a:p>
            <a:r>
              <a:rPr lang="nl-NL"/>
              <a:t>Behandelmethodieken/ maandag 23 april 2018 @ Gert Jan Lute/ Noorderpoort</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23114100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nchor="t" anchorCtr="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9483FD2-0D97-41D7-BC5E-90867BBE68C0}" type="datetime1">
              <a:rPr lang="en-US" smtClean="0"/>
              <a:t>9/30/2019</a:t>
            </a:fld>
            <a:endParaRPr lang="en-US" dirty="0"/>
          </a:p>
        </p:txBody>
      </p:sp>
      <p:sp>
        <p:nvSpPr>
          <p:cNvPr id="5" name="Footer Placeholder 4"/>
          <p:cNvSpPr>
            <a:spLocks noGrp="1"/>
          </p:cNvSpPr>
          <p:nvPr>
            <p:ph type="ftr" sz="quarter" idx="11"/>
          </p:nvPr>
        </p:nvSpPr>
        <p:spPr/>
        <p:txBody>
          <a:bodyPr/>
          <a:lstStyle/>
          <a:p>
            <a:r>
              <a:rPr lang="nl-NL"/>
              <a:t>Behandelmethodieken/ maandag 23 april 2018 @ Gert Jan Lute/ Noorderpoort</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6162197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nl-NL"/>
              <a:t>Klik om de stijl te bewerken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3CC185F-EDF2-4B25-9008-260E735A3152}" type="datetime1">
              <a:rPr lang="en-US" smtClean="0"/>
              <a:t>9/30/2019</a:t>
            </a:fld>
            <a:endParaRPr lang="en-US" dirty="0"/>
          </a:p>
        </p:txBody>
      </p:sp>
      <p:sp>
        <p:nvSpPr>
          <p:cNvPr id="5" name="Footer Placeholder 4"/>
          <p:cNvSpPr>
            <a:spLocks noGrp="1"/>
          </p:cNvSpPr>
          <p:nvPr>
            <p:ph type="ftr" sz="quarter" idx="11"/>
          </p:nvPr>
        </p:nvSpPr>
        <p:spPr/>
        <p:txBody>
          <a:bodyPr/>
          <a:lstStyle/>
          <a:p>
            <a:r>
              <a:rPr lang="nl-NL"/>
              <a:t>Behandelmethodieken/ maandag 23 april 2018 @ Gert Jan Lute/ Noorderpoort</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364853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3"/>
          <p:cNvSpPr>
            <a:spLocks noGrp="1"/>
          </p:cNvSpPr>
          <p:nvPr>
            <p:ph type="dt" sz="half" idx="10"/>
          </p:nvPr>
        </p:nvSpPr>
        <p:spPr/>
        <p:txBody>
          <a:bodyPr/>
          <a:lstStyle/>
          <a:p>
            <a:fld id="{B97CE07B-A0F3-4AA0-9D3C-45EFC5C12459}" type="datetime1">
              <a:rPr lang="en-US" smtClean="0"/>
              <a:t>9/30/2019</a:t>
            </a:fld>
            <a:endParaRPr lang="en-US" dirty="0"/>
          </a:p>
        </p:txBody>
      </p:sp>
      <p:sp>
        <p:nvSpPr>
          <p:cNvPr id="5" name="Footer Placeholder 4"/>
          <p:cNvSpPr>
            <a:spLocks noGrp="1"/>
          </p:cNvSpPr>
          <p:nvPr>
            <p:ph type="ftr" sz="quarter" idx="11"/>
          </p:nvPr>
        </p:nvSpPr>
        <p:spPr/>
        <p:txBody>
          <a:bodyPr/>
          <a:lstStyle/>
          <a:p>
            <a:r>
              <a:rPr lang="nl-NL"/>
              <a:t>Behandelmethodieken/ maandag 23 april 2018 @ Gert Jan Lute/ Noorderpoort</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483606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nl-NL"/>
              <a:t>Klik om de stijl te bewerken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414F4DEB-EB07-49F3-AAAA-DE96750CEC1B}" type="datetime1">
              <a:rPr lang="en-US" smtClean="0"/>
              <a:t>9/30/2019</a:t>
            </a:fld>
            <a:endParaRPr lang="en-US" dirty="0"/>
          </a:p>
        </p:txBody>
      </p:sp>
      <p:sp>
        <p:nvSpPr>
          <p:cNvPr id="5" name="Footer Placeholder 4"/>
          <p:cNvSpPr>
            <a:spLocks noGrp="1"/>
          </p:cNvSpPr>
          <p:nvPr>
            <p:ph type="ftr" sz="quarter" idx="11"/>
          </p:nvPr>
        </p:nvSpPr>
        <p:spPr/>
        <p:txBody>
          <a:bodyPr/>
          <a:lstStyle/>
          <a:p>
            <a:r>
              <a:rPr lang="nl-NL"/>
              <a:t>Behandelmethodieken/ maandag 23 april 2018 @ Gert Jan Lute/ Noorderpoort</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425623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FFBBB9C1-4B0D-47C1-9A27-78446098A19C}" type="datetime1">
              <a:rPr lang="en-US" smtClean="0"/>
              <a:t>9/30/2019</a:t>
            </a:fld>
            <a:endParaRPr lang="en-US" dirty="0"/>
          </a:p>
        </p:txBody>
      </p:sp>
      <p:sp>
        <p:nvSpPr>
          <p:cNvPr id="6" name="Footer Placeholder 5"/>
          <p:cNvSpPr>
            <a:spLocks noGrp="1"/>
          </p:cNvSpPr>
          <p:nvPr>
            <p:ph type="ftr" sz="quarter" idx="11"/>
          </p:nvPr>
        </p:nvSpPr>
        <p:spPr/>
        <p:txBody>
          <a:bodyPr/>
          <a:lstStyle/>
          <a:p>
            <a:r>
              <a:rPr lang="nl-NL"/>
              <a:t>Behandelmethodieken/ maandag 23 april 2018 @ Gert Jan Lute/ Noorderpoort</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3687222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de stijl te bewerken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E0683E41-45AC-4B79-BDEA-43D5FA21F164}" type="datetime1">
              <a:rPr lang="en-US" smtClean="0"/>
              <a:t>9/30/2019</a:t>
            </a:fld>
            <a:endParaRPr lang="en-US" dirty="0"/>
          </a:p>
        </p:txBody>
      </p:sp>
      <p:sp>
        <p:nvSpPr>
          <p:cNvPr id="8" name="Footer Placeholder 7"/>
          <p:cNvSpPr>
            <a:spLocks noGrp="1"/>
          </p:cNvSpPr>
          <p:nvPr>
            <p:ph type="ftr" sz="quarter" idx="11"/>
          </p:nvPr>
        </p:nvSpPr>
        <p:spPr/>
        <p:txBody>
          <a:bodyPr/>
          <a:lstStyle/>
          <a:p>
            <a:r>
              <a:rPr lang="nl-NL"/>
              <a:t>Behandelmethodieken/ maandag 23 april 2018 @ Gert Jan Lute/ Noorderpoort</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1107711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7" name="Date Placeholder 2"/>
          <p:cNvSpPr>
            <a:spLocks noGrp="1"/>
          </p:cNvSpPr>
          <p:nvPr>
            <p:ph type="dt" sz="half" idx="10"/>
          </p:nvPr>
        </p:nvSpPr>
        <p:spPr/>
        <p:txBody>
          <a:bodyPr/>
          <a:lstStyle/>
          <a:p>
            <a:fld id="{45FC8791-0814-4D6B-9C74-9FFA8E3F9213}" type="datetime1">
              <a:rPr lang="en-US" smtClean="0"/>
              <a:t>9/30/2019</a:t>
            </a:fld>
            <a:endParaRPr lang="en-US" dirty="0"/>
          </a:p>
        </p:txBody>
      </p:sp>
      <p:sp>
        <p:nvSpPr>
          <p:cNvPr id="5" name="Footer Placeholder 3"/>
          <p:cNvSpPr>
            <a:spLocks noGrp="1"/>
          </p:cNvSpPr>
          <p:nvPr>
            <p:ph type="ftr" sz="quarter" idx="11"/>
          </p:nvPr>
        </p:nvSpPr>
        <p:spPr/>
        <p:txBody>
          <a:bodyPr/>
          <a:lstStyle/>
          <a:p>
            <a:r>
              <a:rPr lang="nl-NL"/>
              <a:t>Behandelmethodieken/ maandag 23 april 2018 @ Gert Jan Lute/ Noorderpoort</a:t>
            </a:r>
            <a:endParaRPr lang="en-US" dirty="0"/>
          </a:p>
        </p:txBody>
      </p:sp>
      <p:sp>
        <p:nvSpPr>
          <p:cNvPr id="6" name="Slide Number Placeholder 4"/>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182420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075D252-B191-425F-B7E1-D4293E7FEBE3}" type="datetime1">
              <a:rPr lang="en-US" smtClean="0"/>
              <a:t>9/30/2019</a:t>
            </a:fld>
            <a:endParaRPr lang="en-US" dirty="0"/>
          </a:p>
        </p:txBody>
      </p:sp>
      <p:sp>
        <p:nvSpPr>
          <p:cNvPr id="5" name="Footer Placeholder 2"/>
          <p:cNvSpPr>
            <a:spLocks noGrp="1"/>
          </p:cNvSpPr>
          <p:nvPr>
            <p:ph type="ftr" sz="quarter" idx="11"/>
          </p:nvPr>
        </p:nvSpPr>
        <p:spPr/>
        <p:txBody>
          <a:bodyPr/>
          <a:lstStyle/>
          <a:p>
            <a:r>
              <a:rPr lang="nl-NL"/>
              <a:t>Behandelmethodieken/ maandag 23 april 2018 @ Gert Jan Lute/ Noorderpoort</a:t>
            </a:r>
            <a:endParaRPr lang="en-US" dirty="0"/>
          </a:p>
        </p:txBody>
      </p:sp>
      <p:sp>
        <p:nvSpPr>
          <p:cNvPr id="6" name="Slide Number Placeholder 3"/>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1982784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nl-NL"/>
              <a:t>Klik om de stijl te bewerken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7" name="Date Placeholder 4"/>
          <p:cNvSpPr>
            <a:spLocks noGrp="1"/>
          </p:cNvSpPr>
          <p:nvPr>
            <p:ph type="dt" sz="half" idx="10"/>
          </p:nvPr>
        </p:nvSpPr>
        <p:spPr/>
        <p:txBody>
          <a:bodyPr/>
          <a:lstStyle/>
          <a:p>
            <a:fld id="{38C48AAE-2793-4A61-90B7-759252DF5CA6}" type="datetime1">
              <a:rPr lang="en-US" smtClean="0"/>
              <a:t>9/30/2019</a:t>
            </a:fld>
            <a:endParaRPr lang="en-US" dirty="0"/>
          </a:p>
        </p:txBody>
      </p:sp>
      <p:sp>
        <p:nvSpPr>
          <p:cNvPr id="5" name="Footer Placeholder 5"/>
          <p:cNvSpPr>
            <a:spLocks noGrp="1"/>
          </p:cNvSpPr>
          <p:nvPr>
            <p:ph type="ftr" sz="quarter" idx="11"/>
          </p:nvPr>
        </p:nvSpPr>
        <p:spPr/>
        <p:txBody>
          <a:bodyPr/>
          <a:lstStyle/>
          <a:p>
            <a:r>
              <a:rPr lang="nl-NL"/>
              <a:t>Behandelmethodieken/ maandag 23 april 2018 @ Gert Jan Lute/ Noorderpoort</a:t>
            </a:r>
            <a:endParaRPr lang="en-US" dirty="0"/>
          </a:p>
        </p:txBody>
      </p:sp>
      <p:sp>
        <p:nvSpPr>
          <p:cNvPr id="6" name="Slide Number Placeholder 6"/>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2051148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nl-NL"/>
              <a:t>Klik om de stijl te bewerken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934DBFBC-4AD7-4826-BCD5-FC7E2320DC75}" type="datetime1">
              <a:rPr lang="en-US" smtClean="0"/>
              <a:t>9/30/2019</a:t>
            </a:fld>
            <a:endParaRPr lang="en-US" dirty="0"/>
          </a:p>
        </p:txBody>
      </p:sp>
      <p:sp>
        <p:nvSpPr>
          <p:cNvPr id="6" name="Footer Placeholder 5"/>
          <p:cNvSpPr>
            <a:spLocks noGrp="1"/>
          </p:cNvSpPr>
          <p:nvPr>
            <p:ph type="ftr" sz="quarter" idx="11"/>
          </p:nvPr>
        </p:nvSpPr>
        <p:spPr/>
        <p:txBody>
          <a:bodyPr/>
          <a:lstStyle/>
          <a:p>
            <a:r>
              <a:rPr lang="nl-NL"/>
              <a:t>Behandelmethodieken/ maandag 23 april 2018 @ Gert Jan Lute/ Noorderpoort</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545418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nl-NL"/>
              <a:t>Klik om de stijl te bewerken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FC39351-4474-49B6-ADBE-8B8F9F8FFCC7}" type="datetime1">
              <a:rPr lang="en-US" smtClean="0"/>
              <a:t>9/30/2019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nl-NL"/>
              <a:t>Behandelmethodieken/ maandag 23 april 2018 @ Gert Jan Lute/ Noorderpoort</a:t>
            </a:r>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261356875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youtu.be/PuA-ZPbvqqg" TargetMode="External"/><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s://mens-en-gezondheid.infonu.nl/diversen/53448-prozac-fluoxetine.html"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s://www.youtube.com/watch?v=fLwZQBJs8fI"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https://www.youtube.com/watch?v=RszLdIAOykc"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therapiehulp.nl/klacht/depressiviteit/depressie/" TargetMode="External"/><Relationship Id="rId2" Type="http://schemas.openxmlformats.org/officeDocument/2006/relationships/hyperlink" Target="http://www.therapiehulp.nl/klacht/angst/fobie/fobie-lijst/" TargetMode="External"/><Relationship Id="rId1" Type="http://schemas.openxmlformats.org/officeDocument/2006/relationships/slideLayout" Target="../slideLayouts/slideLayout7.xml"/><Relationship Id="rId5" Type="http://schemas.openxmlformats.org/officeDocument/2006/relationships/hyperlink" Target="http://www.therapiehulp.nl/klacht/angst/" TargetMode="External"/><Relationship Id="rId4" Type="http://schemas.openxmlformats.org/officeDocument/2006/relationships/hyperlink" Target="http://www.therapiehulp.nl/therapie/psychotherapie/relatietherapie/"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https://www.youtube.com/watch?v=FubVAveULcU"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https://www.youtube.com/watch?v=Tuh53y0iFWo"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C5afFOSY_uI"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9330" y="366867"/>
            <a:ext cx="4925435" cy="5589796"/>
          </a:xfrm>
          <a:prstGeom prst="rect">
            <a:avLst/>
          </a:prstGeom>
        </p:spPr>
      </p:pic>
      <p:sp>
        <p:nvSpPr>
          <p:cNvPr id="2" name="Titel 1"/>
          <p:cNvSpPr>
            <a:spLocks noGrp="1"/>
          </p:cNvSpPr>
          <p:nvPr>
            <p:ph type="ctrTitle"/>
          </p:nvPr>
        </p:nvSpPr>
        <p:spPr>
          <a:xfrm>
            <a:off x="472439" y="1829569"/>
            <a:ext cx="6633755" cy="1734778"/>
          </a:xfrm>
        </p:spPr>
        <p:txBody>
          <a:bodyPr>
            <a:normAutofit fontScale="90000"/>
          </a:bodyPr>
          <a:lstStyle/>
          <a:p>
            <a:r>
              <a:rPr lang="nl-NL" sz="4800" b="1" dirty="0">
                <a:solidFill>
                  <a:srgbClr val="FFFF00"/>
                </a:solidFill>
                <a:latin typeface="Book Antiqua" panose="02040602050305030304" pitchFamily="18" charset="0"/>
              </a:rPr>
              <a:t>Behandelmethodieken in de GGZ</a:t>
            </a:r>
            <a:br>
              <a:rPr lang="nl-NL" sz="4800" b="1" dirty="0">
                <a:solidFill>
                  <a:srgbClr val="FFFF00"/>
                </a:solidFill>
                <a:latin typeface="Book Antiqua" panose="02040602050305030304" pitchFamily="18" charset="0"/>
              </a:rPr>
            </a:br>
            <a:br>
              <a:rPr lang="nl-NL" sz="4800" b="1" dirty="0">
                <a:solidFill>
                  <a:srgbClr val="FFFF00"/>
                </a:solidFill>
                <a:latin typeface="Book Antiqua" panose="02040602050305030304" pitchFamily="18" charset="0"/>
              </a:rPr>
            </a:br>
            <a:r>
              <a:rPr lang="nl-NL" sz="2000" b="1" dirty="0">
                <a:solidFill>
                  <a:srgbClr val="FFFF00"/>
                </a:solidFill>
                <a:latin typeface="Book Antiqua" panose="02040602050305030304" pitchFamily="18" charset="0"/>
                <a:hlinkClick r:id="rId3"/>
              </a:rPr>
              <a:t>https://youtu.be/PuA-ZPbvqqg</a:t>
            </a:r>
            <a:r>
              <a:rPr lang="nl-NL" sz="2000" b="1" dirty="0">
                <a:solidFill>
                  <a:srgbClr val="FFFF00"/>
                </a:solidFill>
                <a:latin typeface="Book Antiqua" panose="02040602050305030304" pitchFamily="18" charset="0"/>
              </a:rPr>
              <a:t> </a:t>
            </a:r>
          </a:p>
        </p:txBody>
      </p:sp>
      <p:sp>
        <p:nvSpPr>
          <p:cNvPr id="3" name="Ondertitel 2"/>
          <p:cNvSpPr>
            <a:spLocks noGrp="1"/>
          </p:cNvSpPr>
          <p:nvPr>
            <p:ph type="subTitle" idx="1"/>
          </p:nvPr>
        </p:nvSpPr>
        <p:spPr/>
        <p:txBody>
          <a:bodyPr/>
          <a:lstStyle/>
          <a:p>
            <a:endParaRPr lang="nl-NL" dirty="0">
              <a:latin typeface="Book Antiqua" panose="02040602050305030304" pitchFamily="18" charset="0"/>
            </a:endParaRPr>
          </a:p>
          <a:p>
            <a:endParaRPr lang="nl-NL" dirty="0">
              <a:latin typeface="Book Antiqua" panose="02040602050305030304" pitchFamily="18" charset="0"/>
            </a:endParaRPr>
          </a:p>
        </p:txBody>
      </p:sp>
      <p:sp>
        <p:nvSpPr>
          <p:cNvPr id="5" name="Tekstvak 4"/>
          <p:cNvSpPr txBox="1"/>
          <p:nvPr/>
        </p:nvSpPr>
        <p:spPr>
          <a:xfrm>
            <a:off x="472439" y="331304"/>
            <a:ext cx="3772989" cy="523220"/>
          </a:xfrm>
          <a:prstGeom prst="rect">
            <a:avLst/>
          </a:prstGeom>
          <a:noFill/>
        </p:spPr>
        <p:txBody>
          <a:bodyPr wrap="square" rtlCol="0">
            <a:spAutoFit/>
          </a:bodyPr>
          <a:lstStyle/>
          <a:p>
            <a:r>
              <a:rPr lang="nl-NL" sz="2800" dirty="0">
                <a:latin typeface="Book Antiqua" panose="02040602050305030304" pitchFamily="18" charset="0"/>
              </a:rPr>
              <a:t>PowerPoint no. 14</a:t>
            </a:r>
          </a:p>
        </p:txBody>
      </p:sp>
    </p:spTree>
    <p:extLst>
      <p:ext uri="{BB962C8B-B14F-4D97-AF65-F5344CB8AC3E}">
        <p14:creationId xmlns:p14="http://schemas.microsoft.com/office/powerpoint/2010/main" val="3070826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 2"/>
          <p:cNvGraphicFramePr>
            <a:graphicFrameLocks noGrp="1"/>
          </p:cNvGraphicFramePr>
          <p:nvPr>
            <p:extLst>
              <p:ext uri="{D42A27DB-BD31-4B8C-83A1-F6EECF244321}">
                <p14:modId xmlns:p14="http://schemas.microsoft.com/office/powerpoint/2010/main" val="3709237852"/>
              </p:ext>
            </p:extLst>
          </p:nvPr>
        </p:nvGraphicFramePr>
        <p:xfrm>
          <a:off x="669721" y="561701"/>
          <a:ext cx="9662998" cy="5068391"/>
        </p:xfrm>
        <a:graphic>
          <a:graphicData uri="http://schemas.openxmlformats.org/drawingml/2006/table">
            <a:tbl>
              <a:tblPr/>
              <a:tblGrid>
                <a:gridCol w="4831499">
                  <a:extLst>
                    <a:ext uri="{9D8B030D-6E8A-4147-A177-3AD203B41FA5}">
                      <a16:colId xmlns:a16="http://schemas.microsoft.com/office/drawing/2014/main" val="2851879112"/>
                    </a:ext>
                  </a:extLst>
                </a:gridCol>
                <a:gridCol w="4831499">
                  <a:extLst>
                    <a:ext uri="{9D8B030D-6E8A-4147-A177-3AD203B41FA5}">
                      <a16:colId xmlns:a16="http://schemas.microsoft.com/office/drawing/2014/main" val="2016966036"/>
                    </a:ext>
                  </a:extLst>
                </a:gridCol>
              </a:tblGrid>
              <a:tr h="519835">
                <a:tc>
                  <a:txBody>
                    <a:bodyPr/>
                    <a:lstStyle/>
                    <a:p>
                      <a:pPr algn="ctr"/>
                      <a:r>
                        <a:rPr lang="nl-NL" dirty="0">
                          <a:solidFill>
                            <a:srgbClr val="FFFF00"/>
                          </a:solidFill>
                          <a:latin typeface="Book Antiqua" panose="02040602050305030304" pitchFamily="18" charset="0"/>
                        </a:rPr>
                        <a:t>Werkzame stof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dirty="0">
                          <a:solidFill>
                            <a:srgbClr val="FFFF00"/>
                          </a:solidFill>
                          <a:latin typeface="Book Antiqua" panose="02040602050305030304" pitchFamily="18" charset="0"/>
                        </a:rPr>
                        <a:t>Merknaam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15797466"/>
                  </a:ext>
                </a:extLst>
              </a:tr>
              <a:tr h="909711">
                <a:tc>
                  <a:txBody>
                    <a:bodyPr/>
                    <a:lstStyle/>
                    <a:p>
                      <a:pPr algn="ctr"/>
                      <a:r>
                        <a:rPr lang="nl-NL" dirty="0">
                          <a:latin typeface="Book Antiqua" panose="02040602050305030304" pitchFamily="18" charset="0"/>
                        </a:rPr>
                        <a:t>Amitriptyline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dirty="0" err="1">
                          <a:latin typeface="Book Antiqua" panose="02040602050305030304" pitchFamily="18" charset="0"/>
                        </a:rPr>
                        <a:t>Tryptizol</a:t>
                      </a:r>
                      <a:r>
                        <a:rPr lang="nl-NL" dirty="0">
                          <a:latin typeface="Book Antiqua" panose="02040602050305030304" pitchFamily="18" charset="0"/>
                        </a:rPr>
                        <a:t> ®</a:t>
                      </a:r>
                      <a:br>
                        <a:rPr lang="nl-NL" dirty="0">
                          <a:latin typeface="Book Antiqua" panose="02040602050305030304" pitchFamily="18" charset="0"/>
                        </a:rPr>
                      </a:br>
                      <a:r>
                        <a:rPr lang="nl-NL" dirty="0" err="1">
                          <a:latin typeface="Book Antiqua" panose="02040602050305030304" pitchFamily="18" charset="0"/>
                        </a:rPr>
                        <a:t>Sarotex</a:t>
                      </a:r>
                      <a:r>
                        <a:rPr lang="nl-NL" dirty="0">
                          <a:latin typeface="Book Antiqua" panose="0204060205030503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30047941"/>
                  </a:ext>
                </a:extLst>
              </a:tr>
              <a:tr h="519835">
                <a:tc>
                  <a:txBody>
                    <a:bodyPr/>
                    <a:lstStyle/>
                    <a:p>
                      <a:pPr algn="ctr"/>
                      <a:r>
                        <a:rPr lang="nl-NL" dirty="0">
                          <a:latin typeface="Book Antiqua" panose="02040602050305030304" pitchFamily="18" charset="0"/>
                        </a:rPr>
                        <a:t>Clomipramine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dirty="0" err="1">
                          <a:latin typeface="Book Antiqua" panose="02040602050305030304" pitchFamily="18" charset="0"/>
                        </a:rPr>
                        <a:t>Anafranil</a:t>
                      </a:r>
                      <a:r>
                        <a:rPr lang="nl-NL" dirty="0">
                          <a:latin typeface="Book Antiqua" panose="0204060205030503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0267870"/>
                  </a:ext>
                </a:extLst>
              </a:tr>
              <a:tr h="519835">
                <a:tc>
                  <a:txBody>
                    <a:bodyPr/>
                    <a:lstStyle/>
                    <a:p>
                      <a:pPr algn="ctr"/>
                      <a:r>
                        <a:rPr lang="nl-NL" dirty="0" err="1">
                          <a:latin typeface="Book Antiqua" panose="02040602050305030304" pitchFamily="18" charset="0"/>
                        </a:rPr>
                        <a:t>Dosulepine</a:t>
                      </a:r>
                      <a:endParaRPr lang="nl-NL" dirty="0">
                        <a:latin typeface="Book Antiqua" panose="0204060205030503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dirty="0" err="1">
                          <a:latin typeface="Book Antiqua" panose="02040602050305030304" pitchFamily="18" charset="0"/>
                        </a:rPr>
                        <a:t>Prothiaden</a:t>
                      </a:r>
                      <a:r>
                        <a:rPr lang="nl-NL" dirty="0">
                          <a:latin typeface="Book Antiqua" panose="0204060205030503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7096312"/>
                  </a:ext>
                </a:extLst>
              </a:tr>
              <a:tr h="519835">
                <a:tc>
                  <a:txBody>
                    <a:bodyPr/>
                    <a:lstStyle/>
                    <a:p>
                      <a:pPr algn="ctr"/>
                      <a:r>
                        <a:rPr lang="nl-NL" dirty="0" err="1">
                          <a:latin typeface="Book Antiqua" panose="02040602050305030304" pitchFamily="18" charset="0"/>
                        </a:rPr>
                        <a:t>Doxepine</a:t>
                      </a:r>
                      <a:endParaRPr lang="nl-NL" dirty="0">
                        <a:latin typeface="Book Antiqua" panose="0204060205030503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dirty="0" err="1">
                          <a:latin typeface="Book Antiqua" panose="02040602050305030304" pitchFamily="18" charset="0"/>
                        </a:rPr>
                        <a:t>Sinequan</a:t>
                      </a:r>
                      <a:r>
                        <a:rPr lang="nl-NL" dirty="0">
                          <a:latin typeface="Book Antiqua" panose="0204060205030503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87541494"/>
                  </a:ext>
                </a:extLst>
              </a:tr>
              <a:tr h="519835">
                <a:tc>
                  <a:txBody>
                    <a:bodyPr/>
                    <a:lstStyle/>
                    <a:p>
                      <a:pPr algn="ctr"/>
                      <a:r>
                        <a:rPr lang="nl-NL" dirty="0" err="1">
                          <a:latin typeface="Book Antiqua" panose="02040602050305030304" pitchFamily="18" charset="0"/>
                        </a:rPr>
                        <a:t>Imipramine</a:t>
                      </a:r>
                      <a:endParaRPr lang="nl-NL" dirty="0">
                        <a:latin typeface="Book Antiqua" panose="0204060205030503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dirty="0" err="1">
                          <a:latin typeface="Book Antiqua" panose="02040602050305030304" pitchFamily="18" charset="0"/>
                        </a:rPr>
                        <a:t>Tofranil</a:t>
                      </a:r>
                      <a:r>
                        <a:rPr lang="nl-NL" dirty="0">
                          <a:latin typeface="Book Antiqua" panose="0204060205030503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00997524"/>
                  </a:ext>
                </a:extLst>
              </a:tr>
              <a:tr h="519835">
                <a:tc>
                  <a:txBody>
                    <a:bodyPr/>
                    <a:lstStyle/>
                    <a:p>
                      <a:pPr algn="ctr"/>
                      <a:r>
                        <a:rPr lang="nl-NL" dirty="0">
                          <a:latin typeface="Book Antiqua" panose="02040602050305030304" pitchFamily="18" charset="0"/>
                        </a:rPr>
                        <a:t>Maprotiline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dirty="0" err="1">
                          <a:latin typeface="Book Antiqua" panose="02040602050305030304" pitchFamily="18" charset="0"/>
                        </a:rPr>
                        <a:t>Ludiomil</a:t>
                      </a:r>
                      <a:r>
                        <a:rPr lang="nl-NL" dirty="0">
                          <a:latin typeface="Book Antiqua" panose="0204060205030503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24320240"/>
                  </a:ext>
                </a:extLst>
              </a:tr>
              <a:tr h="519835">
                <a:tc>
                  <a:txBody>
                    <a:bodyPr/>
                    <a:lstStyle/>
                    <a:p>
                      <a:pPr algn="ctr"/>
                      <a:r>
                        <a:rPr lang="nl-NL">
                          <a:latin typeface="Book Antiqua" panose="02040602050305030304" pitchFamily="18" charset="0"/>
                        </a:rPr>
                        <a:t>Nortriptyline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dirty="0" err="1">
                          <a:latin typeface="Book Antiqua" panose="02040602050305030304" pitchFamily="18" charset="0"/>
                        </a:rPr>
                        <a:t>Nortrilen</a:t>
                      </a:r>
                      <a:r>
                        <a:rPr lang="nl-NL" dirty="0">
                          <a:latin typeface="Book Antiqua" panose="0204060205030503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87623611"/>
                  </a:ext>
                </a:extLst>
              </a:tr>
              <a:tr h="519835">
                <a:tc>
                  <a:txBody>
                    <a:bodyPr/>
                    <a:lstStyle/>
                    <a:p>
                      <a:pPr algn="ctr"/>
                      <a:r>
                        <a:rPr lang="nl-NL">
                          <a:latin typeface="Book Antiqua" panose="02040602050305030304" pitchFamily="18" charset="0"/>
                        </a:rPr>
                        <a:t>Trimipramine</a:t>
                      </a:r>
                    </a:p>
                  </a:txBody>
                  <a:tcPr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a:r>
                        <a:rPr lang="nl-NL" dirty="0" err="1">
                          <a:latin typeface="Book Antiqua" panose="02040602050305030304" pitchFamily="18" charset="0"/>
                        </a:rPr>
                        <a:t>Surmontil</a:t>
                      </a:r>
                      <a:r>
                        <a:rPr lang="nl-NL" dirty="0">
                          <a:latin typeface="Book Antiqua" panose="02040602050305030304" pitchFamily="18" charset="0"/>
                        </a:rPr>
                        <a:t>®</a:t>
                      </a:r>
                    </a:p>
                  </a:txBody>
                  <a:tcPr anchor="ctr">
                    <a:lnL>
                      <a:noFill/>
                    </a:lnL>
                    <a:lnR>
                      <a:noFill/>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2415121131"/>
                  </a:ext>
                </a:extLst>
              </a:tr>
            </a:tbl>
          </a:graphicData>
        </a:graphic>
      </p:graphicFrame>
    </p:spTree>
    <p:extLst>
      <p:ext uri="{BB962C8B-B14F-4D97-AF65-F5344CB8AC3E}">
        <p14:creationId xmlns:p14="http://schemas.microsoft.com/office/powerpoint/2010/main" val="2792638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500741" y="1420728"/>
            <a:ext cx="10498184" cy="646331"/>
          </a:xfrm>
          <a:prstGeom prst="rect">
            <a:avLst/>
          </a:prstGeom>
        </p:spPr>
        <p:txBody>
          <a:bodyPr wrap="square">
            <a:spAutoFit/>
          </a:bodyPr>
          <a:lstStyle/>
          <a:p>
            <a:r>
              <a:rPr lang="nl-NL" b="1" u="sng" dirty="0">
                <a:latin typeface="Book Antiqua" panose="02040602050305030304" pitchFamily="18" charset="0"/>
              </a:rPr>
              <a:t>Werking van </a:t>
            </a:r>
            <a:r>
              <a:rPr lang="nl-NL" b="1" u="sng" dirty="0">
                <a:solidFill>
                  <a:srgbClr val="FFFF00"/>
                </a:solidFill>
                <a:latin typeface="Book Antiqua" panose="02040602050305030304" pitchFamily="18" charset="0"/>
              </a:rPr>
              <a:t>moderne antidepressiva </a:t>
            </a:r>
            <a:r>
              <a:rPr lang="nl-NL" b="1" u="sng" dirty="0">
                <a:latin typeface="Book Antiqua" panose="02040602050305030304" pitchFamily="18" charset="0"/>
              </a:rPr>
              <a:t>berust op remming van </a:t>
            </a:r>
            <a:r>
              <a:rPr lang="nl-NL" dirty="0">
                <a:latin typeface="Book Antiqua" panose="02040602050305030304" pitchFamily="18" charset="0"/>
              </a:rPr>
              <a:t>serotonine, noradrenaline, dopamine of door beïnvloeding van serotonine en melatonine receptoren.</a:t>
            </a:r>
            <a:r>
              <a:rPr lang="nl-NL" b="1" u="sng" dirty="0">
                <a:latin typeface="Book Antiqua" panose="02040602050305030304" pitchFamily="18" charset="0"/>
              </a:rPr>
              <a:t> </a:t>
            </a:r>
          </a:p>
        </p:txBody>
      </p:sp>
      <p:sp>
        <p:nvSpPr>
          <p:cNvPr id="4" name="Rechthoek 3"/>
          <p:cNvSpPr/>
          <p:nvPr/>
        </p:nvSpPr>
        <p:spPr>
          <a:xfrm>
            <a:off x="8855471" y="461945"/>
            <a:ext cx="2553904" cy="369332"/>
          </a:xfrm>
          <a:prstGeom prst="rect">
            <a:avLst/>
          </a:prstGeom>
        </p:spPr>
        <p:txBody>
          <a:bodyPr wrap="none">
            <a:spAutoFit/>
          </a:bodyPr>
          <a:lstStyle/>
          <a:p>
            <a:r>
              <a:rPr lang="nl-NL" dirty="0">
                <a:solidFill>
                  <a:srgbClr val="FFFF00"/>
                </a:solidFill>
                <a:latin typeface="Book Antiqua" panose="02040602050305030304" pitchFamily="18" charset="0"/>
              </a:rPr>
              <a:t>1. Biologische Therapie</a:t>
            </a:r>
          </a:p>
        </p:txBody>
      </p:sp>
      <p:sp>
        <p:nvSpPr>
          <p:cNvPr id="5" name="Rechthoek 4"/>
          <p:cNvSpPr/>
          <p:nvPr/>
        </p:nvSpPr>
        <p:spPr>
          <a:xfrm>
            <a:off x="657496" y="831277"/>
            <a:ext cx="3331029" cy="461665"/>
          </a:xfrm>
          <a:prstGeom prst="rect">
            <a:avLst/>
          </a:prstGeom>
        </p:spPr>
        <p:txBody>
          <a:bodyPr wrap="square">
            <a:spAutoFit/>
          </a:bodyPr>
          <a:lstStyle/>
          <a:p>
            <a:r>
              <a:rPr lang="nl-NL" sz="2400" u="sng" dirty="0">
                <a:solidFill>
                  <a:srgbClr val="FFFF00"/>
                </a:solidFill>
                <a:latin typeface="Book Antiqua" panose="02040602050305030304" pitchFamily="18" charset="0"/>
              </a:rPr>
              <a:t>1. Antidepressiva </a:t>
            </a:r>
            <a:endParaRPr lang="nl-NL" sz="2400" dirty="0">
              <a:solidFill>
                <a:srgbClr val="FFFF00"/>
              </a:solidFill>
            </a:endParaRPr>
          </a:p>
        </p:txBody>
      </p:sp>
      <p:graphicFrame>
        <p:nvGraphicFramePr>
          <p:cNvPr id="6" name="Tabel 5"/>
          <p:cNvGraphicFramePr>
            <a:graphicFrameLocks noGrp="1"/>
          </p:cNvGraphicFramePr>
          <p:nvPr>
            <p:extLst>
              <p:ext uri="{D42A27DB-BD31-4B8C-83A1-F6EECF244321}">
                <p14:modId xmlns:p14="http://schemas.microsoft.com/office/powerpoint/2010/main" val="3880847278"/>
              </p:ext>
            </p:extLst>
          </p:nvPr>
        </p:nvGraphicFramePr>
        <p:xfrm>
          <a:off x="970167" y="2346836"/>
          <a:ext cx="8947150" cy="2682240"/>
        </p:xfrm>
        <a:graphic>
          <a:graphicData uri="http://schemas.openxmlformats.org/drawingml/2006/table">
            <a:tbl>
              <a:tblPr/>
              <a:tblGrid>
                <a:gridCol w="4473575">
                  <a:extLst>
                    <a:ext uri="{9D8B030D-6E8A-4147-A177-3AD203B41FA5}">
                      <a16:colId xmlns:a16="http://schemas.microsoft.com/office/drawing/2014/main" val="3362773541"/>
                    </a:ext>
                  </a:extLst>
                </a:gridCol>
                <a:gridCol w="4473575">
                  <a:extLst>
                    <a:ext uri="{9D8B030D-6E8A-4147-A177-3AD203B41FA5}">
                      <a16:colId xmlns:a16="http://schemas.microsoft.com/office/drawing/2014/main" val="2461175977"/>
                    </a:ext>
                  </a:extLst>
                </a:gridCol>
              </a:tblGrid>
              <a:tr h="0">
                <a:tc>
                  <a:txBody>
                    <a:bodyPr/>
                    <a:lstStyle/>
                    <a:p>
                      <a:pPr algn="ctr"/>
                      <a:r>
                        <a:rPr lang="nl-NL" sz="1600" b="1" dirty="0">
                          <a:latin typeface="Book Antiqua" panose="02040602050305030304" pitchFamily="18" charset="0"/>
                        </a:rPr>
                        <a:t>Werkzame stof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sz="1600" b="1" dirty="0">
                          <a:latin typeface="Book Antiqua" panose="02040602050305030304" pitchFamily="18" charset="0"/>
                        </a:rPr>
                        <a:t>Merknaam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86640215"/>
                  </a:ext>
                </a:extLst>
              </a:tr>
              <a:tr h="0">
                <a:tc>
                  <a:txBody>
                    <a:bodyPr/>
                    <a:lstStyle/>
                    <a:p>
                      <a:pPr algn="ctr"/>
                      <a:r>
                        <a:rPr lang="nl-NL" sz="1600" dirty="0" err="1">
                          <a:latin typeface="Book Antiqua" panose="02040602050305030304" pitchFamily="18" charset="0"/>
                        </a:rPr>
                        <a:t>Citalopram</a:t>
                      </a:r>
                      <a:endParaRPr lang="nl-NL" sz="1600" dirty="0">
                        <a:latin typeface="Book Antiqua" panose="0204060205030503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sz="1600" dirty="0" err="1">
                          <a:latin typeface="Book Antiqua" panose="02040602050305030304" pitchFamily="18" charset="0"/>
                        </a:rPr>
                        <a:t>Cipramil</a:t>
                      </a:r>
                      <a:r>
                        <a:rPr lang="nl-NL" sz="1600" dirty="0">
                          <a:latin typeface="Book Antiqua" panose="02040602050305030304" pitchFamily="18"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1546402"/>
                  </a:ext>
                </a:extLst>
              </a:tr>
              <a:tr h="0">
                <a:tc>
                  <a:txBody>
                    <a:bodyPr/>
                    <a:lstStyle/>
                    <a:p>
                      <a:pPr algn="ctr"/>
                      <a:r>
                        <a:rPr lang="nl-NL" sz="1600" dirty="0" err="1">
                          <a:latin typeface="Book Antiqua" panose="02040602050305030304" pitchFamily="18" charset="0"/>
                        </a:rPr>
                        <a:t>Fluoxetine</a:t>
                      </a:r>
                      <a:endParaRPr lang="nl-NL" sz="1600" dirty="0">
                        <a:latin typeface="Book Antiqua" panose="0204060205030503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sz="1600">
                          <a:latin typeface="Book Antiqua" panose="02040602050305030304" pitchFamily="18" charset="0"/>
                        </a:rPr>
                        <a:t>Prozac®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7247978"/>
                  </a:ext>
                </a:extLst>
              </a:tr>
              <a:tr h="0">
                <a:tc>
                  <a:txBody>
                    <a:bodyPr/>
                    <a:lstStyle/>
                    <a:p>
                      <a:pPr algn="ctr"/>
                      <a:r>
                        <a:rPr lang="nl-NL" sz="1600" dirty="0" err="1">
                          <a:latin typeface="Book Antiqua" panose="02040602050305030304" pitchFamily="18" charset="0"/>
                        </a:rPr>
                        <a:t>Fluvoxamine</a:t>
                      </a:r>
                      <a:endParaRPr lang="nl-NL" sz="1600" dirty="0">
                        <a:latin typeface="Book Antiqua" panose="0204060205030503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sz="1600" dirty="0" err="1">
                          <a:latin typeface="Book Antiqua" panose="02040602050305030304" pitchFamily="18" charset="0"/>
                        </a:rPr>
                        <a:t>Fevarin</a:t>
                      </a:r>
                      <a:r>
                        <a:rPr lang="nl-NL" sz="1600" dirty="0">
                          <a:latin typeface="Book Antiqua" panose="0204060205030503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49250588"/>
                  </a:ext>
                </a:extLst>
              </a:tr>
              <a:tr h="0">
                <a:tc>
                  <a:txBody>
                    <a:bodyPr/>
                    <a:lstStyle/>
                    <a:p>
                      <a:pPr algn="ctr"/>
                      <a:r>
                        <a:rPr lang="nl-NL" sz="1600" dirty="0">
                          <a:latin typeface="Book Antiqua" panose="02040602050305030304" pitchFamily="18" charset="0"/>
                        </a:rPr>
                        <a:t>Paroxetine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sz="1600" dirty="0" err="1">
                          <a:latin typeface="Book Antiqua" panose="02040602050305030304" pitchFamily="18" charset="0"/>
                        </a:rPr>
                        <a:t>Seroxat</a:t>
                      </a:r>
                      <a:r>
                        <a:rPr lang="nl-NL" sz="1600" dirty="0">
                          <a:latin typeface="Book Antiqua" panose="0204060205030503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7422284"/>
                  </a:ext>
                </a:extLst>
              </a:tr>
              <a:tr h="0">
                <a:tc>
                  <a:txBody>
                    <a:bodyPr/>
                    <a:lstStyle/>
                    <a:p>
                      <a:pPr algn="ctr"/>
                      <a:r>
                        <a:rPr lang="nl-NL" sz="1600" dirty="0" err="1">
                          <a:latin typeface="Book Antiqua" panose="02040602050305030304" pitchFamily="18" charset="0"/>
                        </a:rPr>
                        <a:t>Sertraline</a:t>
                      </a:r>
                      <a:endParaRPr lang="nl-NL" sz="1600" dirty="0">
                        <a:latin typeface="Book Antiqua" panose="0204060205030503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sz="1600" dirty="0" err="1">
                          <a:latin typeface="Book Antiqua" panose="02040602050305030304" pitchFamily="18" charset="0"/>
                        </a:rPr>
                        <a:t>Zoloft</a:t>
                      </a:r>
                      <a:r>
                        <a:rPr lang="nl-NL" sz="1600" dirty="0">
                          <a:latin typeface="Book Antiqua" panose="0204060205030503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53404240"/>
                  </a:ext>
                </a:extLst>
              </a:tr>
              <a:tr h="0">
                <a:tc>
                  <a:txBody>
                    <a:bodyPr/>
                    <a:lstStyle/>
                    <a:p>
                      <a:pPr algn="ctr"/>
                      <a:r>
                        <a:rPr lang="nl-NL" sz="1600" dirty="0" err="1">
                          <a:latin typeface="Book Antiqua" panose="02040602050305030304" pitchFamily="18" charset="0"/>
                        </a:rPr>
                        <a:t>Venlafaxine</a:t>
                      </a:r>
                      <a:endParaRPr lang="nl-NL" sz="1600" dirty="0">
                        <a:latin typeface="Book Antiqua" panose="0204060205030503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sz="1600" dirty="0" err="1">
                          <a:latin typeface="Book Antiqua" panose="02040602050305030304" pitchFamily="18" charset="0"/>
                        </a:rPr>
                        <a:t>Efexor</a:t>
                      </a:r>
                      <a:r>
                        <a:rPr lang="nl-NL" sz="1600" dirty="0">
                          <a:latin typeface="Book Antiqua" panose="0204060205030503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58776422"/>
                  </a:ext>
                </a:extLst>
              </a:tr>
              <a:tr h="0">
                <a:tc>
                  <a:txBody>
                    <a:bodyPr/>
                    <a:lstStyle/>
                    <a:p>
                      <a:pPr algn="ctr"/>
                      <a:r>
                        <a:rPr lang="nl-NL" sz="1600">
                          <a:latin typeface="Book Antiqua" panose="02040602050305030304" pitchFamily="18" charset="0"/>
                        </a:rPr>
                        <a:t>Trimipramine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sz="1600" dirty="0" err="1">
                          <a:latin typeface="Book Antiqua" panose="02040602050305030304" pitchFamily="18" charset="0"/>
                        </a:rPr>
                        <a:t>Surmontil</a:t>
                      </a:r>
                      <a:r>
                        <a:rPr lang="nl-NL" sz="1600" dirty="0">
                          <a:latin typeface="Book Antiqua" panose="0204060205030503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8465097"/>
                  </a:ext>
                </a:extLst>
              </a:tr>
            </a:tbl>
          </a:graphicData>
        </a:graphic>
      </p:graphicFrame>
      <p:sp>
        <p:nvSpPr>
          <p:cNvPr id="7" name="Rectangle 1">
            <a:hlinkClick r:id="rId2" tooltip="Prozac (fluoxetine)"/>
          </p:cNvPr>
          <p:cNvSpPr>
            <a:spLocks noChangeArrowheads="1"/>
          </p:cNvSpPr>
          <p:nvPr/>
        </p:nvSpPr>
        <p:spPr bwMode="auto">
          <a:xfrm>
            <a:off x="500741" y="2346836"/>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33308" tIns="-98394" rIns="-133308" bIns="133308" numCol="1" anchor="ctr" anchorCtr="0" compatLnSpc="1">
            <a:prstTxWarp prst="textNoShape">
              <a:avLst/>
            </a:prstTxWarp>
            <a:spAutoFit/>
          </a:bodyPr>
          <a:lstStyle/>
          <a:p>
            <a:endParaRPr lang="nl-NL"/>
          </a:p>
        </p:txBody>
      </p:sp>
      <p:sp>
        <p:nvSpPr>
          <p:cNvPr id="8" name="Tekstvak 7"/>
          <p:cNvSpPr txBox="1"/>
          <p:nvPr/>
        </p:nvSpPr>
        <p:spPr>
          <a:xfrm>
            <a:off x="783771" y="5316583"/>
            <a:ext cx="10084526" cy="369332"/>
          </a:xfrm>
          <a:prstGeom prst="rect">
            <a:avLst/>
          </a:prstGeom>
          <a:noFill/>
        </p:spPr>
        <p:txBody>
          <a:bodyPr wrap="square" rtlCol="0">
            <a:spAutoFit/>
          </a:bodyPr>
          <a:lstStyle/>
          <a:p>
            <a:r>
              <a:rPr lang="nl-NL" i="1" dirty="0">
                <a:latin typeface="Book Antiqua" panose="02040602050305030304" pitchFamily="18" charset="0"/>
              </a:rPr>
              <a:t>Bijwerkingen: slapeloosheid, hoofdpijn, duizeligheid, sufheid, gewichtstoename en trillen.</a:t>
            </a:r>
          </a:p>
        </p:txBody>
      </p:sp>
    </p:spTree>
    <p:extLst>
      <p:ext uri="{BB962C8B-B14F-4D97-AF65-F5344CB8AC3E}">
        <p14:creationId xmlns:p14="http://schemas.microsoft.com/office/powerpoint/2010/main" val="26472805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343987" y="1365043"/>
            <a:ext cx="10903133" cy="3724096"/>
          </a:xfrm>
          <a:prstGeom prst="rect">
            <a:avLst/>
          </a:prstGeom>
        </p:spPr>
        <p:txBody>
          <a:bodyPr wrap="square">
            <a:spAutoFit/>
          </a:bodyPr>
          <a:lstStyle/>
          <a:p>
            <a:r>
              <a:rPr lang="nl-NL" b="1" dirty="0">
                <a:solidFill>
                  <a:srgbClr val="FFFF00"/>
                </a:solidFill>
                <a:latin typeface="Book Antiqua" panose="02040602050305030304" pitchFamily="18" charset="0"/>
              </a:rPr>
              <a:t>Klassieke MAO-remmers </a:t>
            </a:r>
            <a:r>
              <a:rPr lang="nl-NL" b="1" dirty="0">
                <a:latin typeface="Book Antiqua" panose="02040602050305030304" pitchFamily="18" charset="0"/>
              </a:rPr>
              <a:t>( </a:t>
            </a:r>
            <a:r>
              <a:rPr lang="nl-NL" dirty="0">
                <a:latin typeface="Book Antiqua" panose="02040602050305030304" pitchFamily="18" charset="0"/>
              </a:rPr>
              <a:t>Mono Amine Oxidase)</a:t>
            </a:r>
            <a:endParaRPr lang="nl-NL" b="1" dirty="0">
              <a:latin typeface="Book Antiqua" panose="02040602050305030304" pitchFamily="18" charset="0"/>
            </a:endParaRPr>
          </a:p>
          <a:p>
            <a:r>
              <a:rPr lang="nl-NL" dirty="0"/>
              <a:t>De klassieke mono-amine oxidase remmers zijn eind jaren vijftig ontdekt als medicijnen die goed helpen bij depressie. Deze middelen zijn in Nederland niet meer geregistreerd, maar mogen wel met een zogenaamde artsenverklaring worden voorgeschreven.</a:t>
            </a:r>
            <a:br>
              <a:rPr lang="nl-NL" sz="2000" dirty="0"/>
            </a:br>
            <a:br>
              <a:rPr lang="nl-NL" sz="2000" dirty="0"/>
            </a:br>
            <a:r>
              <a:rPr lang="nl-NL" b="1" dirty="0"/>
              <a:t>Hoe werken MAO-remmers?</a:t>
            </a:r>
            <a:br>
              <a:rPr lang="nl-NL" sz="2000" dirty="0"/>
            </a:br>
            <a:r>
              <a:rPr lang="nl-NL" dirty="0"/>
              <a:t>De werking van MAO-remmers berust, zoals de naam al aangeeft op de remming van mono-amine oxidase, een enzym dat verantwoordelijk is voor de afbraak van </a:t>
            </a:r>
            <a:r>
              <a:rPr lang="nl-NL" dirty="0" err="1"/>
              <a:t>mono-aminen</a:t>
            </a:r>
            <a:r>
              <a:rPr lang="nl-NL" dirty="0"/>
              <a:t>. Tot de </a:t>
            </a:r>
            <a:r>
              <a:rPr lang="nl-NL" dirty="0" err="1"/>
              <a:t>mono-aminen</a:t>
            </a:r>
            <a:r>
              <a:rPr lang="nl-NL" dirty="0"/>
              <a:t> behoren serotonine, noradrenaline en dopamine, stoffen die in het zenuwstelsel betrokken zijn bij de prikkeloverdracht tussen zenuwcellen. Door MAO-remmers wordt de afbraak van onder andere serotonine en noradrenaline tegengegaan. Hierdoor zijn deze stoffen langer aanwezig en werkzaam. </a:t>
            </a:r>
            <a:br>
              <a:rPr lang="nl-NL" b="1" dirty="0"/>
            </a:br>
            <a:endParaRPr lang="nl-NL" sz="2000" dirty="0">
              <a:latin typeface="Book Antiqua" panose="02040602050305030304" pitchFamily="18" charset="0"/>
            </a:endParaRPr>
          </a:p>
        </p:txBody>
      </p:sp>
      <p:sp>
        <p:nvSpPr>
          <p:cNvPr id="6" name="Rechthoek 5"/>
          <p:cNvSpPr/>
          <p:nvPr/>
        </p:nvSpPr>
        <p:spPr>
          <a:xfrm>
            <a:off x="735873" y="605637"/>
            <a:ext cx="2031325" cy="369332"/>
          </a:xfrm>
          <a:prstGeom prst="rect">
            <a:avLst/>
          </a:prstGeom>
        </p:spPr>
        <p:txBody>
          <a:bodyPr wrap="none">
            <a:spAutoFit/>
          </a:bodyPr>
          <a:lstStyle/>
          <a:p>
            <a:r>
              <a:rPr lang="nl-NL" u="sng" dirty="0">
                <a:solidFill>
                  <a:srgbClr val="FFFF00"/>
                </a:solidFill>
                <a:latin typeface="Book Antiqua" panose="02040602050305030304" pitchFamily="18" charset="0"/>
              </a:rPr>
              <a:t>1. Antidepressiva </a:t>
            </a:r>
            <a:endParaRPr lang="nl-NL" dirty="0">
              <a:solidFill>
                <a:srgbClr val="FFFF00"/>
              </a:solidFill>
            </a:endParaRPr>
          </a:p>
        </p:txBody>
      </p:sp>
      <p:sp>
        <p:nvSpPr>
          <p:cNvPr id="7" name="Rechthoek 6"/>
          <p:cNvSpPr/>
          <p:nvPr/>
        </p:nvSpPr>
        <p:spPr>
          <a:xfrm>
            <a:off x="8855471" y="461945"/>
            <a:ext cx="2553904" cy="369332"/>
          </a:xfrm>
          <a:prstGeom prst="rect">
            <a:avLst/>
          </a:prstGeom>
        </p:spPr>
        <p:txBody>
          <a:bodyPr wrap="none">
            <a:spAutoFit/>
          </a:bodyPr>
          <a:lstStyle/>
          <a:p>
            <a:r>
              <a:rPr lang="nl-NL" dirty="0">
                <a:solidFill>
                  <a:srgbClr val="FFFF00"/>
                </a:solidFill>
                <a:latin typeface="Book Antiqua" panose="02040602050305030304" pitchFamily="18" charset="0"/>
              </a:rPr>
              <a:t>1. Biologische Therapie</a:t>
            </a:r>
          </a:p>
        </p:txBody>
      </p:sp>
      <p:graphicFrame>
        <p:nvGraphicFramePr>
          <p:cNvPr id="8" name="Tabel 7"/>
          <p:cNvGraphicFramePr>
            <a:graphicFrameLocks noGrp="1"/>
          </p:cNvGraphicFramePr>
          <p:nvPr>
            <p:extLst>
              <p:ext uri="{D42A27DB-BD31-4B8C-83A1-F6EECF244321}">
                <p14:modId xmlns:p14="http://schemas.microsoft.com/office/powerpoint/2010/main" val="1101011421"/>
              </p:ext>
            </p:extLst>
          </p:nvPr>
        </p:nvGraphicFramePr>
        <p:xfrm>
          <a:off x="1510180" y="4114800"/>
          <a:ext cx="7365978" cy="1097280"/>
        </p:xfrm>
        <a:graphic>
          <a:graphicData uri="http://schemas.openxmlformats.org/drawingml/2006/table">
            <a:tbl>
              <a:tblPr/>
              <a:tblGrid>
                <a:gridCol w="3682989">
                  <a:extLst>
                    <a:ext uri="{9D8B030D-6E8A-4147-A177-3AD203B41FA5}">
                      <a16:colId xmlns:a16="http://schemas.microsoft.com/office/drawing/2014/main" val="2019061459"/>
                    </a:ext>
                  </a:extLst>
                </a:gridCol>
                <a:gridCol w="3682989">
                  <a:extLst>
                    <a:ext uri="{9D8B030D-6E8A-4147-A177-3AD203B41FA5}">
                      <a16:colId xmlns:a16="http://schemas.microsoft.com/office/drawing/2014/main" val="898997386"/>
                    </a:ext>
                  </a:extLst>
                </a:gridCol>
              </a:tblGrid>
              <a:tr h="0">
                <a:tc>
                  <a:txBody>
                    <a:bodyPr/>
                    <a:lstStyle/>
                    <a:p>
                      <a:endParaRPr lang="nl-NL"/>
                    </a:p>
                  </a:txBody>
                  <a:tcPr anchor="ctr">
                    <a:lnL>
                      <a:noFill/>
                    </a:lnL>
                    <a:lnR>
                      <a:noFill/>
                    </a:lnR>
                    <a:lnT>
                      <a:noFill/>
                    </a:lnT>
                    <a:lnB>
                      <a:noFill/>
                    </a:lnB>
                  </a:tcPr>
                </a:tc>
                <a:tc>
                  <a:txBody>
                    <a:bodyPr/>
                    <a:lstStyle/>
                    <a:p>
                      <a:endParaRPr lang="nl-NL"/>
                    </a:p>
                  </a:txBody>
                  <a:tcPr anchor="ctr">
                    <a:lnL>
                      <a:noFill/>
                    </a:lnL>
                    <a:lnR>
                      <a:noFill/>
                    </a:lnR>
                    <a:lnT>
                      <a:noFill/>
                    </a:lnT>
                    <a:lnB>
                      <a:noFill/>
                    </a:lnB>
                  </a:tcPr>
                </a:tc>
                <a:extLst>
                  <a:ext uri="{0D108BD9-81ED-4DB2-BD59-A6C34878D82A}">
                    <a16:rowId xmlns:a16="http://schemas.microsoft.com/office/drawing/2014/main" val="2764250748"/>
                  </a:ext>
                </a:extLst>
              </a:tr>
              <a:tr h="0">
                <a:tc>
                  <a:txBody>
                    <a:bodyPr/>
                    <a:lstStyle/>
                    <a:p>
                      <a:endParaRPr lang="nl-NL"/>
                    </a:p>
                  </a:txBody>
                  <a:tcPr anchor="ctr">
                    <a:lnL>
                      <a:noFill/>
                    </a:lnL>
                    <a:lnR>
                      <a:noFill/>
                    </a:lnR>
                    <a:lnT>
                      <a:noFill/>
                    </a:lnT>
                    <a:lnB>
                      <a:noFill/>
                    </a:lnB>
                  </a:tcPr>
                </a:tc>
                <a:tc>
                  <a:txBody>
                    <a:bodyPr/>
                    <a:lstStyle/>
                    <a:p>
                      <a:endParaRPr lang="nl-NL"/>
                    </a:p>
                  </a:txBody>
                  <a:tcPr anchor="ctr">
                    <a:lnL>
                      <a:noFill/>
                    </a:lnL>
                    <a:lnR>
                      <a:noFill/>
                    </a:lnR>
                    <a:lnT>
                      <a:noFill/>
                    </a:lnT>
                    <a:lnB>
                      <a:noFill/>
                    </a:lnB>
                  </a:tcPr>
                </a:tc>
                <a:extLst>
                  <a:ext uri="{0D108BD9-81ED-4DB2-BD59-A6C34878D82A}">
                    <a16:rowId xmlns:a16="http://schemas.microsoft.com/office/drawing/2014/main" val="1628171525"/>
                  </a:ext>
                </a:extLst>
              </a:tr>
              <a:tr h="0">
                <a:tc>
                  <a:txBody>
                    <a:bodyPr/>
                    <a:lstStyle/>
                    <a:p>
                      <a:endParaRPr lang="nl-NL"/>
                    </a:p>
                  </a:txBody>
                  <a:tcPr anchor="ctr">
                    <a:lnL>
                      <a:noFill/>
                    </a:lnL>
                    <a:lnR>
                      <a:noFill/>
                    </a:lnR>
                    <a:lnT>
                      <a:noFill/>
                    </a:lnT>
                    <a:lnB>
                      <a:noFill/>
                    </a:lnB>
                  </a:tcPr>
                </a:tc>
                <a:tc>
                  <a:txBody>
                    <a:bodyPr/>
                    <a:lstStyle/>
                    <a:p>
                      <a:endParaRPr lang="nl-NL" dirty="0"/>
                    </a:p>
                  </a:txBody>
                  <a:tcPr anchor="ctr">
                    <a:lnL>
                      <a:noFill/>
                    </a:lnL>
                    <a:lnR>
                      <a:noFill/>
                    </a:lnR>
                    <a:lnT>
                      <a:noFill/>
                    </a:lnT>
                    <a:lnB>
                      <a:noFill/>
                    </a:lnB>
                  </a:tcPr>
                </a:tc>
                <a:extLst>
                  <a:ext uri="{0D108BD9-81ED-4DB2-BD59-A6C34878D82A}">
                    <a16:rowId xmlns:a16="http://schemas.microsoft.com/office/drawing/2014/main" val="1052175357"/>
                  </a:ext>
                </a:extLst>
              </a:tr>
            </a:tbl>
          </a:graphicData>
        </a:graphic>
      </p:graphicFrame>
      <p:sp>
        <p:nvSpPr>
          <p:cNvPr id="11" name="Tekstvak 10"/>
          <p:cNvSpPr txBox="1"/>
          <p:nvPr/>
        </p:nvSpPr>
        <p:spPr>
          <a:xfrm>
            <a:off x="343987" y="5476548"/>
            <a:ext cx="11469188" cy="400110"/>
          </a:xfrm>
          <a:prstGeom prst="rect">
            <a:avLst/>
          </a:prstGeom>
          <a:noFill/>
        </p:spPr>
        <p:txBody>
          <a:bodyPr wrap="square" rtlCol="0">
            <a:spAutoFit/>
          </a:bodyPr>
          <a:lstStyle/>
          <a:p>
            <a:r>
              <a:rPr lang="nl-NL" sz="2000" i="1" dirty="0">
                <a:latin typeface="Book Antiqua" panose="02040602050305030304" pitchFamily="18" charset="0"/>
              </a:rPr>
              <a:t>Bijwerkingen: Rusteloosheid, duizeligheid en duizeligheid bij opstaan, obstipatie, droge mond en wazig zien. </a:t>
            </a:r>
          </a:p>
        </p:txBody>
      </p:sp>
    </p:spTree>
    <p:extLst>
      <p:ext uri="{BB962C8B-B14F-4D97-AF65-F5344CB8AC3E}">
        <p14:creationId xmlns:p14="http://schemas.microsoft.com/office/powerpoint/2010/main" val="4124176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548639" y="1072052"/>
            <a:ext cx="11090367" cy="5478423"/>
          </a:xfrm>
          <a:prstGeom prst="rect">
            <a:avLst/>
          </a:prstGeom>
        </p:spPr>
        <p:txBody>
          <a:bodyPr wrap="square">
            <a:spAutoFit/>
          </a:bodyPr>
          <a:lstStyle/>
          <a:p>
            <a:r>
              <a:rPr lang="nl-NL" u="sng" dirty="0">
                <a:solidFill>
                  <a:srgbClr val="FFFF00"/>
                </a:solidFill>
                <a:latin typeface="Book Antiqua" panose="02040602050305030304" pitchFamily="18" charset="0"/>
              </a:rPr>
              <a:t>2. Antipsychotica</a:t>
            </a:r>
            <a:r>
              <a:rPr lang="nl-NL" dirty="0">
                <a:solidFill>
                  <a:srgbClr val="FFFF00"/>
                </a:solidFill>
                <a:latin typeface="Book Antiqua" panose="02040602050305030304" pitchFamily="18" charset="0"/>
              </a:rPr>
              <a:t>: </a:t>
            </a:r>
            <a:r>
              <a:rPr lang="nl-NL" dirty="0">
                <a:latin typeface="Book Antiqua" panose="02040602050305030304" pitchFamily="18" charset="0"/>
              </a:rPr>
              <a:t>medicijnen die </a:t>
            </a:r>
            <a:r>
              <a:rPr lang="nl-NL" i="1" dirty="0">
                <a:latin typeface="Book Antiqua" panose="02040602050305030304" pitchFamily="18" charset="0"/>
              </a:rPr>
              <a:t>psychotische verschijnselen</a:t>
            </a:r>
            <a:r>
              <a:rPr lang="nl-NL" dirty="0">
                <a:latin typeface="Book Antiqua" panose="02040602050305030304" pitchFamily="18" charset="0"/>
              </a:rPr>
              <a:t> onderdrukken.</a:t>
            </a:r>
          </a:p>
          <a:p>
            <a:endParaRPr lang="nl-NL" dirty="0">
              <a:latin typeface="Book Antiqua" panose="02040602050305030304" pitchFamily="18" charset="0"/>
            </a:endParaRPr>
          </a:p>
          <a:p>
            <a:r>
              <a:rPr lang="nl-NL" dirty="0">
                <a:latin typeface="Book Antiqua" panose="02040602050305030304" pitchFamily="18" charset="0"/>
              </a:rPr>
              <a:t>Deze groep geneesmiddelen wordt grofweg verdeeld in twee categorieën;</a:t>
            </a:r>
          </a:p>
          <a:p>
            <a:endParaRPr lang="nl-NL" dirty="0">
              <a:latin typeface="Book Antiqua" panose="02040602050305030304" pitchFamily="18" charset="0"/>
            </a:endParaRPr>
          </a:p>
          <a:p>
            <a:pPr marL="342900" indent="-342900">
              <a:buAutoNum type="alphaLcPeriod"/>
            </a:pPr>
            <a:r>
              <a:rPr lang="nl-NL" dirty="0">
                <a:latin typeface="Book Antiqua" panose="02040602050305030304" pitchFamily="18" charset="0"/>
              </a:rPr>
              <a:t>Klassieke antipsychotica</a:t>
            </a:r>
          </a:p>
          <a:p>
            <a:pPr marL="342900" indent="-342900">
              <a:buAutoNum type="alphaLcPeriod"/>
            </a:pPr>
            <a:r>
              <a:rPr lang="nl-NL" dirty="0">
                <a:latin typeface="Book Antiqua" panose="02040602050305030304" pitchFamily="18" charset="0"/>
              </a:rPr>
              <a:t>atypische antipsychotica</a:t>
            </a:r>
          </a:p>
          <a:p>
            <a:pPr marL="342900" indent="-342900">
              <a:buAutoNum type="alphaLcPeriod"/>
            </a:pPr>
            <a:endParaRPr lang="nl-NL" dirty="0">
              <a:latin typeface="Book Antiqua" panose="02040602050305030304" pitchFamily="18" charset="0"/>
            </a:endParaRPr>
          </a:p>
          <a:p>
            <a:r>
              <a:rPr lang="nl-NL" sz="2000" dirty="0">
                <a:latin typeface="Book Antiqua" panose="02040602050305030304" pitchFamily="18" charset="0"/>
              </a:rPr>
              <a:t>De werking berust het beïnvloeden van </a:t>
            </a:r>
            <a:r>
              <a:rPr lang="nl-NL" sz="2000" i="1" dirty="0">
                <a:latin typeface="Book Antiqua" panose="02040602050305030304" pitchFamily="18" charset="0"/>
              </a:rPr>
              <a:t>neurotransmitters</a:t>
            </a:r>
            <a:r>
              <a:rPr lang="nl-NL" sz="2000" dirty="0">
                <a:latin typeface="Book Antiqua" panose="02040602050305030304" pitchFamily="18" charset="0"/>
              </a:rPr>
              <a:t> met name dopamine in de hersenen. Atypische antipsychotica werken daarbij in op een strikter gebied van dopaminereceptoren. Hierdoor worden symptomen directer en selectiever aangepakt waardoor de kans op bijwerkingen vermindert.</a:t>
            </a:r>
          </a:p>
          <a:p>
            <a:endParaRPr lang="nl-NL" dirty="0">
              <a:solidFill>
                <a:srgbClr val="FFFF00"/>
              </a:solidFill>
            </a:endParaRPr>
          </a:p>
          <a:p>
            <a:r>
              <a:rPr lang="nl-NL" u="sng" dirty="0">
                <a:solidFill>
                  <a:srgbClr val="FFFF00"/>
                </a:solidFill>
                <a:latin typeface="Book Antiqua" panose="02040602050305030304" pitchFamily="18" charset="0"/>
              </a:rPr>
              <a:t>Klassieke neuroleptica geven over het algemeen meer bijwerkingen. </a:t>
            </a:r>
          </a:p>
          <a:p>
            <a:endParaRPr lang="nl-NL" dirty="0">
              <a:solidFill>
                <a:srgbClr val="FFFF00"/>
              </a:solidFill>
              <a:latin typeface="Book Antiqua" panose="02040602050305030304" pitchFamily="18" charset="0"/>
            </a:endParaRPr>
          </a:p>
          <a:p>
            <a:r>
              <a:rPr lang="nl-NL" dirty="0">
                <a:latin typeface="Book Antiqua" panose="02040602050305030304" pitchFamily="18" charset="0"/>
              </a:rPr>
              <a:t>Deze zijn: spierkrampen ( Dystonie), stijve spieren, bewegingsarmoede, trillende handen en speekselvloed ( Parkinsonisme) , bewegingsdrang ( acathisie) , onwillekeurige kauw- en oogbewegingen, grimassen, onwillekeurige bewegingen van romp en ledematen ( Tardieve Dyskinesie)</a:t>
            </a:r>
          </a:p>
          <a:p>
            <a:endParaRPr lang="nl-NL" dirty="0">
              <a:latin typeface="Book Antiqua" panose="02040602050305030304" pitchFamily="18" charset="0"/>
            </a:endParaRPr>
          </a:p>
          <a:p>
            <a:r>
              <a:rPr lang="nl-NL" sz="1200" dirty="0">
                <a:solidFill>
                  <a:srgbClr val="FFFF00"/>
                </a:solidFill>
                <a:latin typeface="Book Antiqua" panose="02040602050305030304" pitchFamily="18" charset="0"/>
                <a:hlinkClick r:id="rId2"/>
              </a:rPr>
              <a:t>Tardieve dyskinesie</a:t>
            </a:r>
            <a:endParaRPr lang="nl-NL" sz="1200" dirty="0">
              <a:solidFill>
                <a:srgbClr val="FFFF00"/>
              </a:solidFill>
              <a:latin typeface="Book Antiqua" panose="02040602050305030304" pitchFamily="18" charset="0"/>
            </a:endParaRPr>
          </a:p>
        </p:txBody>
      </p:sp>
      <p:sp>
        <p:nvSpPr>
          <p:cNvPr id="4" name="Rechthoek 3"/>
          <p:cNvSpPr/>
          <p:nvPr/>
        </p:nvSpPr>
        <p:spPr>
          <a:xfrm>
            <a:off x="8855471" y="461945"/>
            <a:ext cx="2553904" cy="369332"/>
          </a:xfrm>
          <a:prstGeom prst="rect">
            <a:avLst/>
          </a:prstGeom>
        </p:spPr>
        <p:txBody>
          <a:bodyPr wrap="none">
            <a:spAutoFit/>
          </a:bodyPr>
          <a:lstStyle/>
          <a:p>
            <a:r>
              <a:rPr lang="nl-NL" dirty="0">
                <a:solidFill>
                  <a:srgbClr val="FFFF00"/>
                </a:solidFill>
                <a:latin typeface="Book Antiqua" panose="02040602050305030304" pitchFamily="18" charset="0"/>
              </a:rPr>
              <a:t>1. Biologische Therapie</a:t>
            </a:r>
          </a:p>
        </p:txBody>
      </p:sp>
    </p:spTree>
    <p:extLst>
      <p:ext uri="{BB962C8B-B14F-4D97-AF65-F5344CB8AC3E}">
        <p14:creationId xmlns:p14="http://schemas.microsoft.com/office/powerpoint/2010/main" val="3620360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 2"/>
          <p:cNvGraphicFramePr>
            <a:graphicFrameLocks noGrp="1"/>
          </p:cNvGraphicFramePr>
          <p:nvPr>
            <p:extLst>
              <p:ext uri="{D42A27DB-BD31-4B8C-83A1-F6EECF244321}">
                <p14:modId xmlns:p14="http://schemas.microsoft.com/office/powerpoint/2010/main" val="4174820246"/>
              </p:ext>
            </p:extLst>
          </p:nvPr>
        </p:nvGraphicFramePr>
        <p:xfrm>
          <a:off x="1637197" y="862147"/>
          <a:ext cx="7493740" cy="4059080"/>
        </p:xfrm>
        <a:graphic>
          <a:graphicData uri="http://schemas.openxmlformats.org/drawingml/2006/table">
            <a:tbl>
              <a:tblPr/>
              <a:tblGrid>
                <a:gridCol w="3746870">
                  <a:extLst>
                    <a:ext uri="{9D8B030D-6E8A-4147-A177-3AD203B41FA5}">
                      <a16:colId xmlns:a16="http://schemas.microsoft.com/office/drawing/2014/main" val="2657279149"/>
                    </a:ext>
                  </a:extLst>
                </a:gridCol>
                <a:gridCol w="3746870">
                  <a:extLst>
                    <a:ext uri="{9D8B030D-6E8A-4147-A177-3AD203B41FA5}">
                      <a16:colId xmlns:a16="http://schemas.microsoft.com/office/drawing/2014/main" val="299933329"/>
                    </a:ext>
                  </a:extLst>
                </a:gridCol>
              </a:tblGrid>
              <a:tr h="405908">
                <a:tc>
                  <a:txBody>
                    <a:bodyPr/>
                    <a:lstStyle/>
                    <a:p>
                      <a:pPr algn="ctr"/>
                      <a:r>
                        <a:rPr lang="nl-NL" b="1" dirty="0">
                          <a:ln>
                            <a:solidFill>
                              <a:schemeClr val="tx1"/>
                            </a:solidFill>
                          </a:ln>
                          <a:solidFill>
                            <a:schemeClr val="tx1"/>
                          </a:solidFill>
                          <a:latin typeface="Book Antiqua" panose="02040602050305030304" pitchFamily="18" charset="0"/>
                        </a:rPr>
                        <a:t>Antipsychoticum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NL" b="1" dirty="0">
                          <a:ln>
                            <a:solidFill>
                              <a:schemeClr val="tx1"/>
                            </a:solidFill>
                          </a:ln>
                          <a:solidFill>
                            <a:schemeClr val="tx1"/>
                          </a:solidFill>
                          <a:latin typeface="Book Antiqua" panose="02040602050305030304" pitchFamily="18" charset="0"/>
                        </a:rPr>
                        <a:t>Merknaam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476998837"/>
                  </a:ext>
                </a:extLst>
              </a:tr>
              <a:tr h="405908">
                <a:tc>
                  <a:txBody>
                    <a:bodyPr/>
                    <a:lstStyle/>
                    <a:p>
                      <a:pPr algn="ctr"/>
                      <a:r>
                        <a:rPr lang="nl-NL" dirty="0" err="1">
                          <a:ln>
                            <a:solidFill>
                              <a:schemeClr val="tx1"/>
                            </a:solidFill>
                          </a:ln>
                          <a:solidFill>
                            <a:schemeClr val="tx1"/>
                          </a:solidFill>
                          <a:latin typeface="Book Antiqua" panose="02040602050305030304" pitchFamily="18" charset="0"/>
                        </a:rPr>
                        <a:t>Aripiprazol</a:t>
                      </a:r>
                      <a:endParaRPr lang="nl-NL" dirty="0">
                        <a:ln>
                          <a:solidFill>
                            <a:schemeClr val="tx1"/>
                          </a:solidFill>
                        </a:ln>
                        <a:solidFill>
                          <a:schemeClr val="tx1"/>
                        </a:solidFill>
                        <a:latin typeface="Book Antiqua" panose="0204060205030503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NL" dirty="0" err="1">
                          <a:ln>
                            <a:solidFill>
                              <a:schemeClr val="tx1"/>
                            </a:solidFill>
                          </a:ln>
                          <a:solidFill>
                            <a:schemeClr val="tx1"/>
                          </a:solidFill>
                          <a:latin typeface="Book Antiqua" panose="02040602050305030304" pitchFamily="18" charset="0"/>
                        </a:rPr>
                        <a:t>Abilify</a:t>
                      </a:r>
                      <a:endParaRPr lang="nl-NL" dirty="0">
                        <a:ln>
                          <a:solidFill>
                            <a:schemeClr val="tx1"/>
                          </a:solidFill>
                        </a:ln>
                        <a:solidFill>
                          <a:schemeClr val="tx1"/>
                        </a:solidFill>
                        <a:latin typeface="Book Antiqua" panose="0204060205030503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566441318"/>
                  </a:ext>
                </a:extLst>
              </a:tr>
              <a:tr h="405908">
                <a:tc>
                  <a:txBody>
                    <a:bodyPr/>
                    <a:lstStyle/>
                    <a:p>
                      <a:pPr algn="ctr"/>
                      <a:r>
                        <a:rPr lang="nl-NL" dirty="0" err="1">
                          <a:ln>
                            <a:solidFill>
                              <a:schemeClr val="tx1"/>
                            </a:solidFill>
                          </a:ln>
                          <a:solidFill>
                            <a:schemeClr val="tx1"/>
                          </a:solidFill>
                          <a:latin typeface="Book Antiqua" panose="02040602050305030304" pitchFamily="18" charset="0"/>
                        </a:rPr>
                        <a:t>Clozapine</a:t>
                      </a:r>
                      <a:endParaRPr lang="nl-NL" dirty="0">
                        <a:ln>
                          <a:solidFill>
                            <a:schemeClr val="tx1"/>
                          </a:solidFill>
                        </a:ln>
                        <a:solidFill>
                          <a:schemeClr val="tx1"/>
                        </a:solidFill>
                        <a:latin typeface="Book Antiqua" panose="0204060205030503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NL" dirty="0" err="1">
                          <a:ln>
                            <a:solidFill>
                              <a:schemeClr val="tx1"/>
                            </a:solidFill>
                          </a:ln>
                          <a:solidFill>
                            <a:schemeClr val="tx1"/>
                          </a:solidFill>
                          <a:latin typeface="Book Antiqua" panose="02040602050305030304" pitchFamily="18" charset="0"/>
                        </a:rPr>
                        <a:t>Clozapine</a:t>
                      </a:r>
                      <a:r>
                        <a:rPr lang="nl-NL" dirty="0">
                          <a:ln>
                            <a:solidFill>
                              <a:schemeClr val="tx1"/>
                            </a:solidFill>
                          </a:ln>
                          <a:solidFill>
                            <a:schemeClr val="tx1"/>
                          </a:solidFill>
                          <a:latin typeface="Book Antiqua" panose="02040602050305030304" pitchFamily="18" charset="0"/>
                        </a:rPr>
                        <a:t>/</a:t>
                      </a:r>
                      <a:r>
                        <a:rPr lang="nl-NL" dirty="0" err="1">
                          <a:ln>
                            <a:solidFill>
                              <a:schemeClr val="tx1"/>
                            </a:solidFill>
                          </a:ln>
                          <a:solidFill>
                            <a:schemeClr val="tx1"/>
                          </a:solidFill>
                          <a:latin typeface="Book Antiqua" panose="02040602050305030304" pitchFamily="18" charset="0"/>
                        </a:rPr>
                        <a:t>Leponex</a:t>
                      </a:r>
                      <a:endParaRPr lang="nl-NL" dirty="0">
                        <a:ln>
                          <a:solidFill>
                            <a:schemeClr val="tx1"/>
                          </a:solidFill>
                        </a:ln>
                        <a:solidFill>
                          <a:schemeClr val="tx1"/>
                        </a:solidFill>
                        <a:latin typeface="Book Antiqua" panose="0204060205030503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208750775"/>
                  </a:ext>
                </a:extLst>
              </a:tr>
              <a:tr h="405908">
                <a:tc>
                  <a:txBody>
                    <a:bodyPr/>
                    <a:lstStyle/>
                    <a:p>
                      <a:pPr algn="ctr"/>
                      <a:r>
                        <a:rPr lang="nl-NL" dirty="0" err="1">
                          <a:ln>
                            <a:solidFill>
                              <a:schemeClr val="tx1"/>
                            </a:solidFill>
                          </a:ln>
                          <a:solidFill>
                            <a:schemeClr val="tx1"/>
                          </a:solidFill>
                          <a:latin typeface="Book Antiqua" panose="02040602050305030304" pitchFamily="18" charset="0"/>
                        </a:rPr>
                        <a:t>Flufenazine</a:t>
                      </a:r>
                      <a:endParaRPr lang="nl-NL" dirty="0">
                        <a:ln>
                          <a:solidFill>
                            <a:schemeClr val="tx1"/>
                          </a:solidFill>
                        </a:ln>
                        <a:solidFill>
                          <a:schemeClr val="tx1"/>
                        </a:solidFill>
                        <a:latin typeface="Book Antiqua" panose="0204060205030503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NL" dirty="0" err="1">
                          <a:ln>
                            <a:solidFill>
                              <a:schemeClr val="tx1"/>
                            </a:solidFill>
                          </a:ln>
                          <a:solidFill>
                            <a:schemeClr val="tx1"/>
                          </a:solidFill>
                          <a:latin typeface="Book Antiqua" panose="02040602050305030304" pitchFamily="18" charset="0"/>
                        </a:rPr>
                        <a:t>Anatensol</a:t>
                      </a:r>
                      <a:r>
                        <a:rPr lang="nl-NL" dirty="0">
                          <a:ln>
                            <a:solidFill>
                              <a:schemeClr val="tx1"/>
                            </a:solidFill>
                          </a:ln>
                          <a:solidFill>
                            <a:schemeClr val="tx1"/>
                          </a:solidFill>
                          <a:latin typeface="Book Antiqua" panose="02040602050305030304" pitchFamily="18" charset="0"/>
                        </a:rPr>
                        <a:t>/</a:t>
                      </a:r>
                      <a:r>
                        <a:rPr lang="nl-NL" dirty="0" err="1">
                          <a:ln>
                            <a:solidFill>
                              <a:schemeClr val="tx1"/>
                            </a:solidFill>
                          </a:ln>
                          <a:solidFill>
                            <a:schemeClr val="tx1"/>
                          </a:solidFill>
                          <a:latin typeface="Book Antiqua" panose="02040602050305030304" pitchFamily="18" charset="0"/>
                        </a:rPr>
                        <a:t>Flufenazine</a:t>
                      </a:r>
                      <a:endParaRPr lang="nl-NL" dirty="0">
                        <a:ln>
                          <a:solidFill>
                            <a:schemeClr val="tx1"/>
                          </a:solidFill>
                        </a:ln>
                        <a:solidFill>
                          <a:schemeClr val="tx1"/>
                        </a:solidFill>
                        <a:latin typeface="Book Antiqua" panose="0204060205030503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537547188"/>
                  </a:ext>
                </a:extLst>
              </a:tr>
              <a:tr h="405908">
                <a:tc>
                  <a:txBody>
                    <a:bodyPr/>
                    <a:lstStyle/>
                    <a:p>
                      <a:pPr algn="ctr"/>
                      <a:r>
                        <a:rPr lang="nl-NL" dirty="0">
                          <a:ln>
                            <a:solidFill>
                              <a:schemeClr val="tx1"/>
                            </a:solidFill>
                          </a:ln>
                          <a:solidFill>
                            <a:schemeClr val="tx1"/>
                          </a:solidFill>
                          <a:latin typeface="Book Antiqua" panose="02040602050305030304" pitchFamily="18" charset="0"/>
                        </a:rPr>
                        <a:t>Haloperidol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NL" dirty="0" err="1">
                          <a:ln>
                            <a:solidFill>
                              <a:schemeClr val="tx1"/>
                            </a:solidFill>
                          </a:ln>
                          <a:solidFill>
                            <a:schemeClr val="tx1"/>
                          </a:solidFill>
                          <a:latin typeface="Book Antiqua" panose="02040602050305030304" pitchFamily="18" charset="0"/>
                        </a:rPr>
                        <a:t>Haldol</a:t>
                      </a:r>
                      <a:r>
                        <a:rPr lang="nl-NL" dirty="0">
                          <a:ln>
                            <a:solidFill>
                              <a:schemeClr val="tx1"/>
                            </a:solidFill>
                          </a:ln>
                          <a:solidFill>
                            <a:schemeClr val="tx1"/>
                          </a:solidFill>
                          <a:latin typeface="Book Antiqua" panose="02040602050305030304" pitchFamily="18" charset="0"/>
                        </a:rPr>
                        <a:t>/Haloperidol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986061506"/>
                  </a:ext>
                </a:extLst>
              </a:tr>
              <a:tr h="405908">
                <a:tc>
                  <a:txBody>
                    <a:bodyPr/>
                    <a:lstStyle/>
                    <a:p>
                      <a:pPr algn="ctr"/>
                      <a:r>
                        <a:rPr lang="nl-NL">
                          <a:ln>
                            <a:solidFill>
                              <a:schemeClr val="tx1"/>
                            </a:solidFill>
                          </a:ln>
                          <a:solidFill>
                            <a:schemeClr val="tx1"/>
                          </a:solidFill>
                          <a:latin typeface="Book Antiqua" panose="02040602050305030304" pitchFamily="18" charset="0"/>
                        </a:rPr>
                        <a:t>Olanzapine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NL" dirty="0" err="1">
                          <a:ln>
                            <a:solidFill>
                              <a:schemeClr val="tx1"/>
                            </a:solidFill>
                          </a:ln>
                          <a:solidFill>
                            <a:schemeClr val="tx1"/>
                          </a:solidFill>
                          <a:latin typeface="Book Antiqua" panose="02040602050305030304" pitchFamily="18" charset="0"/>
                        </a:rPr>
                        <a:t>Zyprexa</a:t>
                      </a:r>
                      <a:endParaRPr lang="nl-NL" dirty="0">
                        <a:ln>
                          <a:solidFill>
                            <a:schemeClr val="tx1"/>
                          </a:solidFill>
                        </a:ln>
                        <a:solidFill>
                          <a:schemeClr val="tx1"/>
                        </a:solidFill>
                        <a:latin typeface="Book Antiqua" panose="0204060205030503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759103714"/>
                  </a:ext>
                </a:extLst>
              </a:tr>
              <a:tr h="405908">
                <a:tc>
                  <a:txBody>
                    <a:bodyPr/>
                    <a:lstStyle/>
                    <a:p>
                      <a:pPr algn="ctr"/>
                      <a:r>
                        <a:rPr lang="nl-NL">
                          <a:ln>
                            <a:solidFill>
                              <a:schemeClr val="tx1"/>
                            </a:solidFill>
                          </a:ln>
                          <a:solidFill>
                            <a:schemeClr val="tx1"/>
                          </a:solidFill>
                          <a:latin typeface="Book Antiqua" panose="02040602050305030304" pitchFamily="18" charset="0"/>
                        </a:rPr>
                        <a:t>Perfenazine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NL" dirty="0" err="1">
                          <a:ln>
                            <a:solidFill>
                              <a:schemeClr val="tx1"/>
                            </a:solidFill>
                          </a:ln>
                          <a:solidFill>
                            <a:schemeClr val="tx1"/>
                          </a:solidFill>
                          <a:latin typeface="Book Antiqua" panose="02040602050305030304" pitchFamily="18" charset="0"/>
                        </a:rPr>
                        <a:t>Trilafon</a:t>
                      </a:r>
                      <a:r>
                        <a:rPr lang="nl-NL" dirty="0">
                          <a:ln>
                            <a:solidFill>
                              <a:schemeClr val="tx1"/>
                            </a:solidFill>
                          </a:ln>
                          <a:solidFill>
                            <a:schemeClr val="tx1"/>
                          </a:solidFill>
                          <a:latin typeface="Book Antiqua" panose="02040602050305030304" pitchFamily="18" charset="0"/>
                        </a:rPr>
                        <a:t>/</a:t>
                      </a:r>
                      <a:r>
                        <a:rPr lang="nl-NL" dirty="0" err="1">
                          <a:ln>
                            <a:solidFill>
                              <a:schemeClr val="tx1"/>
                            </a:solidFill>
                          </a:ln>
                          <a:solidFill>
                            <a:schemeClr val="tx1"/>
                          </a:solidFill>
                          <a:latin typeface="Book Antiqua" panose="02040602050305030304" pitchFamily="18" charset="0"/>
                        </a:rPr>
                        <a:t>Perfenazine</a:t>
                      </a:r>
                      <a:endParaRPr lang="nl-NL" dirty="0">
                        <a:ln>
                          <a:solidFill>
                            <a:schemeClr val="tx1"/>
                          </a:solidFill>
                        </a:ln>
                        <a:solidFill>
                          <a:schemeClr val="tx1"/>
                        </a:solidFill>
                        <a:latin typeface="Book Antiqua" panose="0204060205030503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766193173"/>
                  </a:ext>
                </a:extLst>
              </a:tr>
              <a:tr h="405908">
                <a:tc>
                  <a:txBody>
                    <a:bodyPr/>
                    <a:lstStyle/>
                    <a:p>
                      <a:pPr algn="ctr"/>
                      <a:r>
                        <a:rPr lang="nl-NL">
                          <a:ln>
                            <a:solidFill>
                              <a:schemeClr val="tx1"/>
                            </a:solidFill>
                          </a:ln>
                          <a:solidFill>
                            <a:schemeClr val="tx1"/>
                          </a:solidFill>
                          <a:latin typeface="Book Antiqua" panose="02040602050305030304" pitchFamily="18" charset="0"/>
                        </a:rPr>
                        <a:t>Pimozide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NL" dirty="0" err="1">
                          <a:ln>
                            <a:solidFill>
                              <a:schemeClr val="tx1"/>
                            </a:solidFill>
                          </a:ln>
                          <a:solidFill>
                            <a:schemeClr val="tx1"/>
                          </a:solidFill>
                          <a:latin typeface="Book Antiqua" panose="02040602050305030304" pitchFamily="18" charset="0"/>
                        </a:rPr>
                        <a:t>Orap</a:t>
                      </a:r>
                      <a:endParaRPr lang="nl-NL" dirty="0">
                        <a:ln>
                          <a:solidFill>
                            <a:schemeClr val="tx1"/>
                          </a:solidFill>
                        </a:ln>
                        <a:solidFill>
                          <a:schemeClr val="tx1"/>
                        </a:solidFill>
                        <a:latin typeface="Book Antiqua" panose="0204060205030503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39104500"/>
                  </a:ext>
                </a:extLst>
              </a:tr>
              <a:tr h="405908">
                <a:tc>
                  <a:txBody>
                    <a:bodyPr/>
                    <a:lstStyle/>
                    <a:p>
                      <a:pPr algn="ctr"/>
                      <a:r>
                        <a:rPr lang="nl-NL">
                          <a:ln>
                            <a:solidFill>
                              <a:schemeClr val="tx1"/>
                            </a:solidFill>
                          </a:ln>
                          <a:solidFill>
                            <a:schemeClr val="tx1"/>
                          </a:solidFill>
                          <a:latin typeface="Book Antiqua" panose="02040602050305030304" pitchFamily="18" charset="0"/>
                        </a:rPr>
                        <a:t>Quetiapine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NL" dirty="0" err="1">
                          <a:ln>
                            <a:solidFill>
                              <a:schemeClr val="tx1"/>
                            </a:solidFill>
                          </a:ln>
                          <a:solidFill>
                            <a:schemeClr val="tx1"/>
                          </a:solidFill>
                          <a:latin typeface="Book Antiqua" panose="02040602050305030304" pitchFamily="18" charset="0"/>
                        </a:rPr>
                        <a:t>Seroquel</a:t>
                      </a:r>
                      <a:endParaRPr lang="nl-NL" dirty="0">
                        <a:ln>
                          <a:solidFill>
                            <a:schemeClr val="tx1"/>
                          </a:solidFill>
                        </a:ln>
                        <a:solidFill>
                          <a:schemeClr val="tx1"/>
                        </a:solidFill>
                        <a:latin typeface="Book Antiqua" panose="0204060205030503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095725128"/>
                  </a:ext>
                </a:extLst>
              </a:tr>
              <a:tr h="405908">
                <a:tc>
                  <a:txBody>
                    <a:bodyPr/>
                    <a:lstStyle/>
                    <a:p>
                      <a:pPr algn="ctr"/>
                      <a:r>
                        <a:rPr lang="nl-NL">
                          <a:ln>
                            <a:solidFill>
                              <a:schemeClr val="tx1"/>
                            </a:solidFill>
                          </a:ln>
                          <a:solidFill>
                            <a:schemeClr val="tx1"/>
                          </a:solidFill>
                          <a:latin typeface="Book Antiqua" panose="02040602050305030304" pitchFamily="18" charset="0"/>
                        </a:rPr>
                        <a:t>Risperidon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NL" dirty="0" err="1">
                          <a:ln>
                            <a:solidFill>
                              <a:schemeClr val="tx1"/>
                            </a:solidFill>
                          </a:ln>
                          <a:solidFill>
                            <a:schemeClr val="tx1"/>
                          </a:solidFill>
                          <a:latin typeface="Book Antiqua" panose="02040602050305030304" pitchFamily="18" charset="0"/>
                        </a:rPr>
                        <a:t>Risperdal</a:t>
                      </a:r>
                      <a:endParaRPr lang="nl-NL" dirty="0">
                        <a:ln>
                          <a:solidFill>
                            <a:schemeClr val="tx1"/>
                          </a:solidFill>
                        </a:ln>
                        <a:solidFill>
                          <a:schemeClr val="tx1"/>
                        </a:solidFill>
                        <a:latin typeface="Book Antiqua" panose="0204060205030503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324422234"/>
                  </a:ext>
                </a:extLst>
              </a:tr>
            </a:tbl>
          </a:graphicData>
        </a:graphic>
      </p:graphicFrame>
      <p:sp>
        <p:nvSpPr>
          <p:cNvPr id="5" name="Rechthoek 4"/>
          <p:cNvSpPr/>
          <p:nvPr/>
        </p:nvSpPr>
        <p:spPr>
          <a:xfrm>
            <a:off x="9130937" y="383568"/>
            <a:ext cx="2553904" cy="369332"/>
          </a:xfrm>
          <a:prstGeom prst="rect">
            <a:avLst/>
          </a:prstGeom>
        </p:spPr>
        <p:txBody>
          <a:bodyPr wrap="none">
            <a:spAutoFit/>
          </a:bodyPr>
          <a:lstStyle/>
          <a:p>
            <a:r>
              <a:rPr lang="nl-NL" dirty="0">
                <a:solidFill>
                  <a:srgbClr val="FFFF00"/>
                </a:solidFill>
                <a:latin typeface="Book Antiqua" panose="02040602050305030304" pitchFamily="18" charset="0"/>
              </a:rPr>
              <a:t>1. Biologische Therapie</a:t>
            </a:r>
          </a:p>
        </p:txBody>
      </p:sp>
    </p:spTree>
    <p:extLst>
      <p:ext uri="{BB962C8B-B14F-4D97-AF65-F5344CB8AC3E}">
        <p14:creationId xmlns:p14="http://schemas.microsoft.com/office/powerpoint/2010/main" val="1459033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434589" y="863717"/>
            <a:ext cx="10616587" cy="1323439"/>
          </a:xfrm>
          <a:prstGeom prst="rect">
            <a:avLst/>
          </a:prstGeom>
        </p:spPr>
        <p:txBody>
          <a:bodyPr wrap="square">
            <a:spAutoFit/>
          </a:bodyPr>
          <a:lstStyle/>
          <a:p>
            <a:r>
              <a:rPr lang="nl-NL" sz="2000" b="1" dirty="0">
                <a:solidFill>
                  <a:srgbClr val="FFFF00"/>
                </a:solidFill>
                <a:latin typeface="Book Antiqua" panose="02040602050305030304" pitchFamily="18" charset="0"/>
              </a:rPr>
              <a:t>3. </a:t>
            </a:r>
            <a:r>
              <a:rPr lang="nl-NL" sz="2000" b="1" u="sng" dirty="0">
                <a:solidFill>
                  <a:srgbClr val="FFFF00"/>
                </a:solidFill>
                <a:latin typeface="Book Antiqua" panose="02040602050305030304" pitchFamily="18" charset="0"/>
              </a:rPr>
              <a:t>Benzodiazepinen</a:t>
            </a:r>
            <a:r>
              <a:rPr lang="nl-NL" sz="2000" dirty="0">
                <a:solidFill>
                  <a:srgbClr val="FFFF00"/>
                </a:solidFill>
                <a:latin typeface="Book Antiqua" panose="02040602050305030304" pitchFamily="18" charset="0"/>
              </a:rPr>
              <a:t> </a:t>
            </a:r>
            <a:r>
              <a:rPr lang="nl-NL" sz="2000" dirty="0">
                <a:latin typeface="Book Antiqua" panose="02040602050305030304" pitchFamily="18" charset="0"/>
              </a:rPr>
              <a:t>(BDZ) worden vaak voorgeschreven vanwege hun sederende (kalmerende, slaap bevorderende) en </a:t>
            </a:r>
            <a:r>
              <a:rPr lang="nl-NL" sz="2000" dirty="0" err="1">
                <a:latin typeface="Book Antiqua" panose="02040602050305030304" pitchFamily="18" charset="0"/>
              </a:rPr>
              <a:t>anxiolytische</a:t>
            </a:r>
            <a:r>
              <a:rPr lang="nl-NL" sz="2000" dirty="0">
                <a:latin typeface="Book Antiqua" panose="02040602050305030304" pitchFamily="18" charset="0"/>
              </a:rPr>
              <a:t> (gevoelens van angst verminderende) eigenschappen. Spierverslapping kan zowel behandeldoel als bijwerking zijn. De ontdekking van deze middelen was een medische doorbraak.</a:t>
            </a:r>
          </a:p>
        </p:txBody>
      </p:sp>
      <p:sp>
        <p:nvSpPr>
          <p:cNvPr id="4" name="Rechthoek 3"/>
          <p:cNvSpPr/>
          <p:nvPr/>
        </p:nvSpPr>
        <p:spPr>
          <a:xfrm>
            <a:off x="9330088" y="322999"/>
            <a:ext cx="2553904" cy="369332"/>
          </a:xfrm>
          <a:prstGeom prst="rect">
            <a:avLst/>
          </a:prstGeom>
        </p:spPr>
        <p:txBody>
          <a:bodyPr wrap="none">
            <a:spAutoFit/>
          </a:bodyPr>
          <a:lstStyle/>
          <a:p>
            <a:r>
              <a:rPr lang="nl-NL" dirty="0">
                <a:solidFill>
                  <a:srgbClr val="FFFF00"/>
                </a:solidFill>
                <a:latin typeface="Book Antiqua" panose="02040602050305030304" pitchFamily="18" charset="0"/>
              </a:rPr>
              <a:t>1. Biologische Therapie</a:t>
            </a:r>
          </a:p>
        </p:txBody>
      </p:sp>
      <p:sp>
        <p:nvSpPr>
          <p:cNvPr id="5" name="Rechthoek 4"/>
          <p:cNvSpPr/>
          <p:nvPr/>
        </p:nvSpPr>
        <p:spPr>
          <a:xfrm>
            <a:off x="434589" y="2493749"/>
            <a:ext cx="11570177" cy="3416320"/>
          </a:xfrm>
          <a:prstGeom prst="rect">
            <a:avLst/>
          </a:prstGeom>
        </p:spPr>
        <p:txBody>
          <a:bodyPr wrap="square">
            <a:spAutoFit/>
          </a:bodyPr>
          <a:lstStyle/>
          <a:p>
            <a:r>
              <a:rPr lang="nl-NL" b="1" dirty="0">
                <a:solidFill>
                  <a:srgbClr val="FFFF00"/>
                </a:solidFill>
                <a:latin typeface="Book Antiqua" panose="02040602050305030304" pitchFamily="18" charset="0"/>
              </a:rPr>
              <a:t>Angstverminderende Benzodiazepinen (</a:t>
            </a:r>
            <a:r>
              <a:rPr lang="nl-NL" b="1" i="1" dirty="0">
                <a:solidFill>
                  <a:srgbClr val="FFFF00"/>
                </a:solidFill>
                <a:latin typeface="Book Antiqua" panose="02040602050305030304" pitchFamily="18" charset="0"/>
              </a:rPr>
              <a:t>anxiolytica</a:t>
            </a:r>
            <a:r>
              <a:rPr lang="nl-NL" b="1" dirty="0">
                <a:solidFill>
                  <a:srgbClr val="FFFF00"/>
                </a:solidFill>
                <a:latin typeface="Book Antiqua" panose="02040602050305030304" pitchFamily="18" charset="0"/>
              </a:rPr>
              <a:t>)</a:t>
            </a:r>
          </a:p>
          <a:p>
            <a:r>
              <a:rPr lang="nl-NL" dirty="0">
                <a:latin typeface="Book Antiqua" panose="02040602050305030304" pitchFamily="18" charset="0"/>
              </a:rPr>
              <a:t> </a:t>
            </a:r>
          </a:p>
          <a:p>
            <a:pPr>
              <a:buFont typeface="Arial" panose="020B0604020202020204" pitchFamily="34" charset="0"/>
              <a:buChar char="•"/>
            </a:pPr>
            <a:r>
              <a:rPr lang="nl-NL" dirty="0">
                <a:latin typeface="Book Antiqua" panose="02040602050305030304" pitchFamily="18" charset="0"/>
              </a:rPr>
              <a:t>  Alprazolam (</a:t>
            </a:r>
            <a:r>
              <a:rPr lang="nl-NL" i="1" dirty="0" err="1">
                <a:latin typeface="Book Antiqua" panose="02040602050305030304" pitchFamily="18" charset="0"/>
              </a:rPr>
              <a:t>Xanax</a:t>
            </a:r>
            <a:r>
              <a:rPr lang="nl-NL" dirty="0">
                <a:latin typeface="Book Antiqua" panose="02040602050305030304" pitchFamily="18" charset="0"/>
              </a:rPr>
              <a:t>), kort- tot </a:t>
            </a:r>
            <a:r>
              <a:rPr lang="nl-NL" dirty="0" err="1">
                <a:latin typeface="Book Antiqua" panose="02040602050305030304" pitchFamily="18" charset="0"/>
              </a:rPr>
              <a:t>middellangwerkend</a:t>
            </a:r>
            <a:endParaRPr lang="nl-NL" dirty="0">
              <a:latin typeface="Book Antiqua" panose="02040602050305030304" pitchFamily="18" charset="0"/>
            </a:endParaRPr>
          </a:p>
          <a:p>
            <a:pPr>
              <a:buFont typeface="Arial" panose="020B0604020202020204" pitchFamily="34" charset="0"/>
              <a:buChar char="•"/>
            </a:pPr>
            <a:r>
              <a:rPr lang="nl-NL" dirty="0">
                <a:latin typeface="Book Antiqua" panose="02040602050305030304" pitchFamily="18" charset="0"/>
              </a:rPr>
              <a:t>   </a:t>
            </a:r>
            <a:r>
              <a:rPr lang="nl-NL" dirty="0" err="1">
                <a:latin typeface="Book Antiqua" panose="02040602050305030304" pitchFamily="18" charset="0"/>
              </a:rPr>
              <a:t>Bromazepam</a:t>
            </a:r>
            <a:r>
              <a:rPr lang="nl-NL" dirty="0">
                <a:latin typeface="Book Antiqua" panose="02040602050305030304" pitchFamily="18" charset="0"/>
              </a:rPr>
              <a:t> (</a:t>
            </a:r>
            <a:r>
              <a:rPr lang="nl-NL" i="1" dirty="0" err="1">
                <a:latin typeface="Book Antiqua" panose="02040602050305030304" pitchFamily="18" charset="0"/>
              </a:rPr>
              <a:t>Lexotanil</a:t>
            </a:r>
            <a:r>
              <a:rPr lang="nl-NL" dirty="0">
                <a:latin typeface="Book Antiqua" panose="02040602050305030304" pitchFamily="18" charset="0"/>
              </a:rPr>
              <a:t>), middellang- tot langwerkend</a:t>
            </a:r>
          </a:p>
          <a:p>
            <a:pPr>
              <a:buFont typeface="Arial" panose="020B0604020202020204" pitchFamily="34" charset="0"/>
              <a:buChar char="•"/>
            </a:pPr>
            <a:r>
              <a:rPr lang="nl-NL" dirty="0">
                <a:latin typeface="Book Antiqua" panose="02040602050305030304" pitchFamily="18" charset="0"/>
              </a:rPr>
              <a:t>   Chloordiazepoxide (</a:t>
            </a:r>
            <a:r>
              <a:rPr lang="nl-NL" i="1" dirty="0">
                <a:latin typeface="Book Antiqua" panose="02040602050305030304" pitchFamily="18" charset="0"/>
              </a:rPr>
              <a:t>Librium</a:t>
            </a:r>
            <a:r>
              <a:rPr lang="nl-NL" dirty="0">
                <a:latin typeface="Book Antiqua" panose="02040602050305030304" pitchFamily="18" charset="0"/>
              </a:rPr>
              <a:t>), langwerkend</a:t>
            </a:r>
          </a:p>
          <a:p>
            <a:pPr>
              <a:buFont typeface="Arial" panose="020B0604020202020204" pitchFamily="34" charset="0"/>
              <a:buChar char="•"/>
            </a:pPr>
            <a:r>
              <a:rPr lang="nl-NL" dirty="0">
                <a:latin typeface="Book Antiqua" panose="02040602050305030304" pitchFamily="18" charset="0"/>
              </a:rPr>
              <a:t>   </a:t>
            </a:r>
            <a:r>
              <a:rPr lang="nl-NL" dirty="0" err="1">
                <a:latin typeface="Book Antiqua" panose="02040602050305030304" pitchFamily="18" charset="0"/>
              </a:rPr>
              <a:t>Clobazam</a:t>
            </a:r>
            <a:r>
              <a:rPr lang="nl-NL" dirty="0">
                <a:latin typeface="Book Antiqua" panose="02040602050305030304" pitchFamily="18" charset="0"/>
              </a:rPr>
              <a:t> (</a:t>
            </a:r>
            <a:r>
              <a:rPr lang="nl-NL" i="1" dirty="0" err="1">
                <a:latin typeface="Book Antiqua" panose="02040602050305030304" pitchFamily="18" charset="0"/>
              </a:rPr>
              <a:t>Frisium</a:t>
            </a:r>
            <a:r>
              <a:rPr lang="nl-NL" dirty="0">
                <a:latin typeface="Book Antiqua" panose="02040602050305030304" pitchFamily="18" charset="0"/>
              </a:rPr>
              <a:t>), langwerkend</a:t>
            </a:r>
          </a:p>
          <a:p>
            <a:pPr>
              <a:buFont typeface="Arial" panose="020B0604020202020204" pitchFamily="34" charset="0"/>
              <a:buChar char="•"/>
            </a:pPr>
            <a:r>
              <a:rPr lang="nl-NL" dirty="0">
                <a:latin typeface="Book Antiqua" panose="02040602050305030304" pitchFamily="18" charset="0"/>
              </a:rPr>
              <a:t>   </a:t>
            </a:r>
            <a:r>
              <a:rPr lang="nl-NL" dirty="0" err="1">
                <a:latin typeface="Book Antiqua" panose="02040602050305030304" pitchFamily="18" charset="0"/>
              </a:rPr>
              <a:t>Clorazepinezuur</a:t>
            </a:r>
            <a:r>
              <a:rPr lang="nl-NL" dirty="0">
                <a:latin typeface="Book Antiqua" panose="02040602050305030304" pitchFamily="18" charset="0"/>
              </a:rPr>
              <a:t> (</a:t>
            </a:r>
            <a:r>
              <a:rPr lang="nl-NL" dirty="0" err="1">
                <a:latin typeface="Book Antiqua" panose="02040602050305030304" pitchFamily="18" charset="0"/>
              </a:rPr>
              <a:t>Tranxene</a:t>
            </a:r>
            <a:r>
              <a:rPr lang="nl-NL" dirty="0">
                <a:latin typeface="Book Antiqua" panose="02040602050305030304" pitchFamily="18" charset="0"/>
              </a:rPr>
              <a:t>, </a:t>
            </a:r>
            <a:r>
              <a:rPr lang="nl-NL" dirty="0" err="1">
                <a:latin typeface="Book Antiqua" panose="02040602050305030304" pitchFamily="18" charset="0"/>
              </a:rPr>
              <a:t>clorazepaat</a:t>
            </a:r>
            <a:r>
              <a:rPr lang="nl-NL" dirty="0">
                <a:latin typeface="Book Antiqua" panose="02040602050305030304" pitchFamily="18" charset="0"/>
              </a:rPr>
              <a:t>, langwerkend</a:t>
            </a:r>
          </a:p>
          <a:p>
            <a:pPr>
              <a:buFont typeface="Arial" panose="020B0604020202020204" pitchFamily="34" charset="0"/>
              <a:buChar char="•"/>
            </a:pPr>
            <a:r>
              <a:rPr lang="nl-NL" dirty="0">
                <a:latin typeface="Book Antiqua" panose="02040602050305030304" pitchFamily="18" charset="0"/>
              </a:rPr>
              <a:t>   Diazepam (</a:t>
            </a:r>
            <a:r>
              <a:rPr lang="nl-NL" i="1" dirty="0">
                <a:latin typeface="Book Antiqua" panose="02040602050305030304" pitchFamily="18" charset="0"/>
              </a:rPr>
              <a:t>Valium</a:t>
            </a:r>
            <a:r>
              <a:rPr lang="nl-NL" dirty="0">
                <a:latin typeface="Book Antiqua" panose="02040602050305030304" pitchFamily="18" charset="0"/>
              </a:rPr>
              <a:t>), langwerkend tot zeer langwerkend</a:t>
            </a:r>
          </a:p>
          <a:p>
            <a:pPr>
              <a:buFont typeface="Arial" panose="020B0604020202020204" pitchFamily="34" charset="0"/>
              <a:buChar char="•"/>
            </a:pPr>
            <a:r>
              <a:rPr lang="nl-NL" dirty="0">
                <a:latin typeface="Book Antiqua" panose="02040602050305030304" pitchFamily="18" charset="0"/>
              </a:rPr>
              <a:t>   </a:t>
            </a:r>
            <a:r>
              <a:rPr lang="nl-NL" dirty="0" err="1">
                <a:latin typeface="Book Antiqua" panose="02040602050305030304" pitchFamily="18" charset="0"/>
              </a:rPr>
              <a:t>Flurazepam</a:t>
            </a:r>
            <a:r>
              <a:rPr lang="nl-NL" dirty="0">
                <a:latin typeface="Book Antiqua" panose="02040602050305030304" pitchFamily="18" charset="0"/>
              </a:rPr>
              <a:t> (</a:t>
            </a:r>
            <a:r>
              <a:rPr lang="nl-NL" i="1" dirty="0" err="1">
                <a:latin typeface="Book Antiqua" panose="02040602050305030304" pitchFamily="18" charset="0"/>
              </a:rPr>
              <a:t>Dalmadorm</a:t>
            </a:r>
            <a:r>
              <a:rPr lang="nl-NL" dirty="0">
                <a:latin typeface="Book Antiqua" panose="02040602050305030304" pitchFamily="18" charset="0"/>
              </a:rPr>
              <a:t>), langwerkend</a:t>
            </a:r>
          </a:p>
          <a:p>
            <a:pPr>
              <a:buFont typeface="Arial" panose="020B0604020202020204" pitchFamily="34" charset="0"/>
              <a:buChar char="•"/>
            </a:pPr>
            <a:r>
              <a:rPr lang="nl-NL" dirty="0">
                <a:latin typeface="Book Antiqua" panose="02040602050305030304" pitchFamily="18" charset="0"/>
              </a:rPr>
              <a:t>   </a:t>
            </a:r>
            <a:r>
              <a:rPr lang="nl-NL" dirty="0" err="1">
                <a:latin typeface="Book Antiqua" panose="02040602050305030304" pitchFamily="18" charset="0"/>
              </a:rPr>
              <a:t>Ketazolam</a:t>
            </a:r>
            <a:r>
              <a:rPr lang="nl-NL" dirty="0">
                <a:latin typeface="Book Antiqua" panose="02040602050305030304" pitchFamily="18" charset="0"/>
              </a:rPr>
              <a:t> (</a:t>
            </a:r>
            <a:r>
              <a:rPr lang="nl-NL" i="1" dirty="0" err="1">
                <a:latin typeface="Book Antiqua" panose="02040602050305030304" pitchFamily="18" charset="0"/>
              </a:rPr>
              <a:t>Unakalm</a:t>
            </a:r>
            <a:r>
              <a:rPr lang="nl-NL" dirty="0">
                <a:latin typeface="Book Antiqua" panose="02040602050305030304" pitchFamily="18" charset="0"/>
              </a:rPr>
              <a:t>), langwerkend</a:t>
            </a:r>
          </a:p>
          <a:p>
            <a:pPr>
              <a:buFont typeface="Arial" panose="020B0604020202020204" pitchFamily="34" charset="0"/>
              <a:buChar char="•"/>
            </a:pPr>
            <a:r>
              <a:rPr lang="nl-NL" dirty="0">
                <a:latin typeface="Book Antiqua" panose="02040602050305030304" pitchFamily="18" charset="0"/>
              </a:rPr>
              <a:t>   </a:t>
            </a:r>
            <a:r>
              <a:rPr lang="nl-NL" dirty="0" err="1">
                <a:latin typeface="Book Antiqua" panose="02040602050305030304" pitchFamily="18" charset="0"/>
              </a:rPr>
              <a:t>Medazepam</a:t>
            </a:r>
            <a:r>
              <a:rPr lang="nl-NL" dirty="0">
                <a:latin typeface="Book Antiqua" panose="02040602050305030304" pitchFamily="18" charset="0"/>
              </a:rPr>
              <a:t> (</a:t>
            </a:r>
            <a:r>
              <a:rPr lang="nl-NL" i="1" dirty="0" err="1">
                <a:latin typeface="Book Antiqua" panose="02040602050305030304" pitchFamily="18" charset="0"/>
              </a:rPr>
              <a:t>Nobrium</a:t>
            </a:r>
            <a:r>
              <a:rPr lang="nl-NL" dirty="0">
                <a:latin typeface="Book Antiqua" panose="02040602050305030304" pitchFamily="18" charset="0"/>
              </a:rPr>
              <a:t>), (zeer) langwerkend</a:t>
            </a:r>
          </a:p>
          <a:p>
            <a:pPr>
              <a:buFont typeface="Arial" panose="020B0604020202020204" pitchFamily="34" charset="0"/>
              <a:buChar char="•"/>
            </a:pPr>
            <a:r>
              <a:rPr lang="nl-NL" dirty="0">
                <a:latin typeface="Book Antiqua" panose="02040602050305030304" pitchFamily="18" charset="0"/>
              </a:rPr>
              <a:t>   </a:t>
            </a:r>
            <a:r>
              <a:rPr lang="nl-NL" dirty="0" err="1">
                <a:latin typeface="Book Antiqua" panose="02040602050305030304" pitchFamily="18" charset="0"/>
              </a:rPr>
              <a:t>Prazepam</a:t>
            </a:r>
            <a:r>
              <a:rPr lang="nl-NL" dirty="0">
                <a:latin typeface="Book Antiqua" panose="02040602050305030304" pitchFamily="18" charset="0"/>
              </a:rPr>
              <a:t> (</a:t>
            </a:r>
            <a:r>
              <a:rPr lang="nl-NL" i="1" dirty="0" err="1">
                <a:latin typeface="Book Antiqua" panose="02040602050305030304" pitchFamily="18" charset="0"/>
              </a:rPr>
              <a:t>Reapam</a:t>
            </a:r>
            <a:r>
              <a:rPr lang="nl-NL" dirty="0">
                <a:latin typeface="Book Antiqua" panose="02040602050305030304" pitchFamily="18" charset="0"/>
              </a:rPr>
              <a:t>), langwerkend</a:t>
            </a:r>
          </a:p>
        </p:txBody>
      </p:sp>
    </p:spTree>
    <p:extLst>
      <p:ext uri="{BB962C8B-B14F-4D97-AF65-F5344CB8AC3E}">
        <p14:creationId xmlns:p14="http://schemas.microsoft.com/office/powerpoint/2010/main" val="10865422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906056" y="853831"/>
            <a:ext cx="2544286" cy="400110"/>
          </a:xfrm>
          <a:prstGeom prst="rect">
            <a:avLst/>
          </a:prstGeom>
        </p:spPr>
        <p:txBody>
          <a:bodyPr wrap="none">
            <a:spAutoFit/>
          </a:bodyPr>
          <a:lstStyle/>
          <a:p>
            <a:r>
              <a:rPr lang="nl-NL" sz="2000" b="1" dirty="0">
                <a:solidFill>
                  <a:srgbClr val="FFFF00"/>
                </a:solidFill>
                <a:latin typeface="Book Antiqua" panose="02040602050305030304" pitchFamily="18" charset="0"/>
              </a:rPr>
              <a:t>3. </a:t>
            </a:r>
            <a:r>
              <a:rPr lang="nl-NL" sz="2000" b="1" u="sng" dirty="0">
                <a:solidFill>
                  <a:srgbClr val="FFFF00"/>
                </a:solidFill>
                <a:latin typeface="Book Antiqua" panose="02040602050305030304" pitchFamily="18" charset="0"/>
              </a:rPr>
              <a:t>Benzodiazepinen</a:t>
            </a:r>
            <a:r>
              <a:rPr lang="nl-NL" sz="2000" dirty="0">
                <a:solidFill>
                  <a:srgbClr val="FFFF00"/>
                </a:solidFill>
                <a:latin typeface="Book Antiqua" panose="02040602050305030304" pitchFamily="18" charset="0"/>
              </a:rPr>
              <a:t> </a:t>
            </a:r>
            <a:endParaRPr lang="nl-NL" sz="2000" dirty="0"/>
          </a:p>
        </p:txBody>
      </p:sp>
      <p:sp>
        <p:nvSpPr>
          <p:cNvPr id="4" name="Rechthoek 3"/>
          <p:cNvSpPr/>
          <p:nvPr/>
        </p:nvSpPr>
        <p:spPr>
          <a:xfrm>
            <a:off x="8855471" y="461945"/>
            <a:ext cx="2553904" cy="369332"/>
          </a:xfrm>
          <a:prstGeom prst="rect">
            <a:avLst/>
          </a:prstGeom>
        </p:spPr>
        <p:txBody>
          <a:bodyPr wrap="none">
            <a:spAutoFit/>
          </a:bodyPr>
          <a:lstStyle/>
          <a:p>
            <a:r>
              <a:rPr lang="nl-NL" dirty="0">
                <a:solidFill>
                  <a:srgbClr val="FFFF00"/>
                </a:solidFill>
                <a:latin typeface="Book Antiqua" panose="02040602050305030304" pitchFamily="18" charset="0"/>
              </a:rPr>
              <a:t>1. Biologische Therapie</a:t>
            </a:r>
          </a:p>
        </p:txBody>
      </p:sp>
      <p:sp>
        <p:nvSpPr>
          <p:cNvPr id="5" name="Tekstvak 4"/>
          <p:cNvSpPr txBox="1"/>
          <p:nvPr/>
        </p:nvSpPr>
        <p:spPr>
          <a:xfrm>
            <a:off x="953589" y="1652260"/>
            <a:ext cx="10455786" cy="2031325"/>
          </a:xfrm>
          <a:prstGeom prst="rect">
            <a:avLst/>
          </a:prstGeom>
          <a:noFill/>
        </p:spPr>
        <p:txBody>
          <a:bodyPr wrap="square" rtlCol="0">
            <a:spAutoFit/>
          </a:bodyPr>
          <a:lstStyle/>
          <a:p>
            <a:r>
              <a:rPr lang="nl-NL" dirty="0">
                <a:solidFill>
                  <a:srgbClr val="FFFF00"/>
                </a:solidFill>
                <a:latin typeface="Book Antiqua" panose="02040602050305030304" pitchFamily="18" charset="0"/>
              </a:rPr>
              <a:t>Benzodiazepinen die worden gebruikt als slaapmiddel</a:t>
            </a:r>
          </a:p>
          <a:p>
            <a:r>
              <a:rPr lang="nl-NL" dirty="0">
                <a:latin typeface="Book Antiqua" panose="02040602050305030304" pitchFamily="18" charset="0"/>
              </a:rPr>
              <a:t>Meestal wordt een kort werkende benzodiazepine gekozen voor slaapstoornissen</a:t>
            </a:r>
          </a:p>
          <a:p>
            <a:endParaRPr lang="nl-NL" dirty="0">
              <a:latin typeface="Book Antiqua" panose="02040602050305030304" pitchFamily="18" charset="0"/>
            </a:endParaRPr>
          </a:p>
          <a:p>
            <a:endParaRPr lang="nl-NL" dirty="0">
              <a:latin typeface="Book Antiqua" panose="02040602050305030304" pitchFamily="18" charset="0"/>
            </a:endParaRPr>
          </a:p>
          <a:p>
            <a:endParaRPr lang="nl-NL" dirty="0">
              <a:latin typeface="Book Antiqua" panose="02040602050305030304" pitchFamily="18" charset="0"/>
            </a:endParaRPr>
          </a:p>
          <a:p>
            <a:endParaRPr lang="nl-NL" dirty="0">
              <a:latin typeface="Book Antiqua" panose="02040602050305030304" pitchFamily="18" charset="0"/>
            </a:endParaRPr>
          </a:p>
          <a:p>
            <a:r>
              <a:rPr lang="nl-NL" dirty="0">
                <a:latin typeface="Book Antiqua" panose="02040602050305030304" pitchFamily="18" charset="0"/>
              </a:rPr>
              <a:t>.</a:t>
            </a:r>
          </a:p>
        </p:txBody>
      </p:sp>
      <p:sp>
        <p:nvSpPr>
          <p:cNvPr id="6" name="Rectangle 1"/>
          <p:cNvSpPr>
            <a:spLocks noChangeArrowheads="1"/>
          </p:cNvSpPr>
          <p:nvPr/>
        </p:nvSpPr>
        <p:spPr bwMode="auto">
          <a:xfrm>
            <a:off x="457201" y="2399779"/>
            <a:ext cx="10661792"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800" b="0" i="0" u="none" strike="noStrike" cap="none" normalizeH="0" baseline="0" dirty="0">
                <a:ln>
                  <a:noFill/>
                </a:ln>
                <a:solidFill>
                  <a:schemeClr val="tx1"/>
                </a:solidFill>
                <a:effectLst/>
                <a:latin typeface="Book Antiqua" panose="0204060205030503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800" b="0" i="0" u="none" strike="noStrike" cap="none" normalizeH="0" baseline="0" dirty="0">
                <a:ln>
                  <a:noFill/>
                </a:ln>
                <a:solidFill>
                  <a:schemeClr val="tx1"/>
                </a:solidFill>
                <a:effectLst/>
                <a:latin typeface="Book Antiqua" panose="02040602050305030304" pitchFamily="18" charset="0"/>
              </a:rPr>
              <a:t>        Zeer kort werkend :</a:t>
            </a:r>
          </a:p>
          <a:p>
            <a:pPr marL="457200" marR="0" lvl="1" indent="0" algn="l" defTabSz="914400" rtl="0" eaLnBrk="0" fontAlgn="base" latinLnBrk="0" hangingPunct="0">
              <a:lnSpc>
                <a:spcPct val="100000"/>
              </a:lnSpc>
              <a:spcBef>
                <a:spcPct val="0"/>
              </a:spcBef>
              <a:spcAft>
                <a:spcPct val="0"/>
              </a:spcAft>
              <a:buClrTx/>
              <a:buSzTx/>
              <a:buFontTx/>
              <a:buNone/>
              <a:tabLst/>
            </a:pPr>
            <a:r>
              <a:rPr lang="nl-NL" altLang="nl-NL" dirty="0">
                <a:latin typeface="Book Antiqua" panose="02040602050305030304" pitchFamily="18" charset="0"/>
              </a:rPr>
              <a:t>B</a:t>
            </a:r>
            <a:r>
              <a:rPr kumimoji="0" lang="nl-NL" altLang="nl-NL" sz="1800" b="0" i="0" u="none" strike="noStrike" cap="none" normalizeH="0" baseline="0" dirty="0">
                <a:ln>
                  <a:noFill/>
                </a:ln>
                <a:solidFill>
                  <a:schemeClr val="tx1"/>
                </a:solidFill>
                <a:effectLst/>
                <a:latin typeface="Book Antiqua" panose="02040602050305030304" pitchFamily="18" charset="0"/>
              </a:rPr>
              <a:t>rotizolam (</a:t>
            </a:r>
            <a:r>
              <a:rPr kumimoji="0" lang="nl-NL" altLang="nl-NL" sz="1800" b="0" i="1" u="none" strike="noStrike" cap="none" normalizeH="0" baseline="0" dirty="0" err="1">
                <a:ln>
                  <a:noFill/>
                </a:ln>
                <a:solidFill>
                  <a:schemeClr val="tx1"/>
                </a:solidFill>
                <a:effectLst/>
                <a:latin typeface="Book Antiqua" panose="02040602050305030304" pitchFamily="18" charset="0"/>
              </a:rPr>
              <a:t>Lendormin</a:t>
            </a:r>
            <a:r>
              <a:rPr kumimoji="0" lang="nl-NL" altLang="nl-NL" sz="1800" b="0" i="0" u="none" strike="noStrike" cap="none" normalizeH="0" baseline="0" dirty="0">
                <a:ln>
                  <a:noFill/>
                </a:ln>
                <a:solidFill>
                  <a:schemeClr val="tx1"/>
                </a:solidFill>
                <a:effectLst/>
                <a:latin typeface="Book Antiqua" panose="02040602050305030304" pitchFamily="18" charset="0"/>
              </a:rPr>
              <a:t>) – </a:t>
            </a:r>
            <a:r>
              <a:rPr lang="nl-NL" altLang="nl-NL" dirty="0" err="1">
                <a:latin typeface="Book Antiqua" panose="02040602050305030304" pitchFamily="18" charset="0"/>
              </a:rPr>
              <a:t>M</a:t>
            </a:r>
            <a:r>
              <a:rPr kumimoji="0" lang="nl-NL" altLang="nl-NL" sz="1800" b="0" i="0" u="none" strike="noStrike" cap="none" normalizeH="0" baseline="0" dirty="0" err="1">
                <a:ln>
                  <a:noFill/>
                </a:ln>
                <a:solidFill>
                  <a:schemeClr val="tx1"/>
                </a:solidFill>
                <a:effectLst/>
                <a:latin typeface="Book Antiqua" panose="02040602050305030304" pitchFamily="18" charset="0"/>
              </a:rPr>
              <a:t>idazolam</a:t>
            </a:r>
            <a:r>
              <a:rPr lang="nl-NL" altLang="nl-NL" dirty="0">
                <a:latin typeface="Book Antiqua" panose="02040602050305030304" pitchFamily="18" charset="0"/>
              </a:rPr>
              <a:t> </a:t>
            </a:r>
            <a:r>
              <a:rPr kumimoji="0" lang="nl-NL" altLang="nl-NL" sz="1800" b="0" i="0" u="none" strike="noStrike" cap="none" normalizeH="0" baseline="0" dirty="0">
                <a:ln>
                  <a:noFill/>
                </a:ln>
                <a:solidFill>
                  <a:schemeClr val="tx1"/>
                </a:solidFill>
                <a:effectLst/>
                <a:latin typeface="Book Antiqua" panose="02040602050305030304" pitchFamily="18" charset="0"/>
              </a:rPr>
              <a:t>(</a:t>
            </a:r>
            <a:r>
              <a:rPr kumimoji="0" lang="nl-NL" altLang="nl-NL" sz="1800" b="0" i="1" u="none" strike="noStrike" cap="none" normalizeH="0" baseline="0" dirty="0" err="1">
                <a:ln>
                  <a:noFill/>
                </a:ln>
                <a:solidFill>
                  <a:schemeClr val="tx1"/>
                </a:solidFill>
                <a:effectLst/>
                <a:latin typeface="Book Antiqua" panose="02040602050305030304" pitchFamily="18" charset="0"/>
              </a:rPr>
              <a:t>Dormicum</a:t>
            </a:r>
            <a:r>
              <a:rPr kumimoji="0" lang="nl-NL" altLang="nl-NL" sz="1800" b="0" i="0" u="none" strike="noStrike" cap="none" normalizeH="0" baseline="0" dirty="0">
                <a:ln>
                  <a:noFill/>
                </a:ln>
                <a:solidFill>
                  <a:schemeClr val="tx1"/>
                </a:solidFill>
                <a:effectLst/>
                <a:latin typeface="Book Antiqua" panose="02040602050305030304" pitchFamily="18" charset="0"/>
              </a:rPr>
              <a:t>) – </a:t>
            </a:r>
            <a:r>
              <a:rPr lang="nl-NL" altLang="nl-NL" dirty="0" err="1">
                <a:latin typeface="Book Antiqua" panose="02040602050305030304" pitchFamily="18" charset="0"/>
              </a:rPr>
              <a:t>T</a:t>
            </a:r>
            <a:r>
              <a:rPr kumimoji="0" lang="nl-NL" altLang="nl-NL" sz="1800" b="0" i="0" u="none" strike="noStrike" cap="none" normalizeH="0" baseline="0" dirty="0" err="1">
                <a:ln>
                  <a:noFill/>
                </a:ln>
                <a:solidFill>
                  <a:schemeClr val="tx1"/>
                </a:solidFill>
                <a:effectLst/>
                <a:latin typeface="Book Antiqua" panose="02040602050305030304" pitchFamily="18" charset="0"/>
              </a:rPr>
              <a:t>riazolam</a:t>
            </a:r>
            <a:r>
              <a:rPr kumimoji="0" lang="nl-NL" altLang="nl-NL" sz="1800" b="0" i="0" u="none" strike="noStrike" cap="none" normalizeH="0" baseline="0" dirty="0">
                <a:ln>
                  <a:noFill/>
                </a:ln>
                <a:solidFill>
                  <a:schemeClr val="tx1"/>
                </a:solidFill>
                <a:effectLst/>
                <a:latin typeface="Book Antiqua" panose="02040602050305030304" pitchFamily="18" charset="0"/>
              </a:rPr>
              <a:t> (</a:t>
            </a:r>
            <a:r>
              <a:rPr kumimoji="0" lang="nl-NL" altLang="nl-NL" sz="1800" b="0" i="1" u="none" strike="noStrike" cap="none" normalizeH="0" baseline="0" dirty="0" err="1">
                <a:ln>
                  <a:noFill/>
                </a:ln>
                <a:solidFill>
                  <a:schemeClr val="tx1"/>
                </a:solidFill>
                <a:effectLst/>
                <a:latin typeface="Book Antiqua" panose="02040602050305030304" pitchFamily="18" charset="0"/>
              </a:rPr>
              <a:t>Halcion</a:t>
            </a:r>
            <a:r>
              <a:rPr kumimoji="0" lang="nl-NL" altLang="nl-NL" sz="1800" b="0" i="0" u="none" strike="noStrike" cap="none" normalizeH="0" baseline="0" dirty="0">
                <a:ln>
                  <a:noFill/>
                </a:ln>
                <a:solidFill>
                  <a:schemeClr val="tx1"/>
                </a:solidFill>
                <a:effectLst/>
                <a:latin typeface="Book Antiqua" panose="0204060205030503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Book Antiqua" panose="0204060205030503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nl-NL" altLang="nl-NL" dirty="0">
                <a:latin typeface="Book Antiqua" panose="02040602050305030304" pitchFamily="18" charset="0"/>
              </a:rPr>
              <a:t>        K</a:t>
            </a:r>
            <a:r>
              <a:rPr kumimoji="0" lang="nl-NL" altLang="nl-NL" sz="1800" b="0" i="0" u="none" strike="noStrike" cap="none" normalizeH="0" baseline="0" dirty="0">
                <a:ln>
                  <a:noFill/>
                </a:ln>
                <a:solidFill>
                  <a:schemeClr val="tx1"/>
                </a:solidFill>
                <a:effectLst/>
                <a:latin typeface="Book Antiqua" panose="02040602050305030304" pitchFamily="18" charset="0"/>
              </a:rPr>
              <a:t>ortwerkend :</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nl-NL" altLang="nl-NL" sz="1800" b="0" i="0" u="none" strike="noStrike" cap="none" normalizeH="0" baseline="0" dirty="0" err="1">
                <a:ln>
                  <a:noFill/>
                </a:ln>
                <a:solidFill>
                  <a:srgbClr val="FFFFFF"/>
                </a:solidFill>
                <a:effectLst/>
                <a:latin typeface="Book Antiqua" panose="02040602050305030304" pitchFamily="18" charset="0"/>
              </a:rPr>
              <a:t>Loprazolam</a:t>
            </a:r>
            <a:r>
              <a:rPr lang="nl-NL" altLang="nl-NL" dirty="0">
                <a:latin typeface="Book Antiqua" panose="02040602050305030304" pitchFamily="18" charset="0"/>
              </a:rPr>
              <a:t>  </a:t>
            </a:r>
            <a:r>
              <a:rPr kumimoji="0" lang="nl-NL" altLang="nl-NL" sz="1800" b="0" i="0" u="none" strike="noStrike" cap="none" normalizeH="0" baseline="0" dirty="0">
                <a:ln>
                  <a:noFill/>
                </a:ln>
                <a:solidFill>
                  <a:schemeClr val="tx1"/>
                </a:solidFill>
                <a:effectLst/>
                <a:latin typeface="Book Antiqua" panose="02040602050305030304" pitchFamily="18" charset="0"/>
              </a:rPr>
              <a:t>(</a:t>
            </a:r>
            <a:r>
              <a:rPr kumimoji="0" lang="nl-NL" altLang="nl-NL" sz="1800" b="0" i="1" u="none" strike="noStrike" cap="none" normalizeH="0" baseline="0" dirty="0" err="1">
                <a:ln>
                  <a:noFill/>
                </a:ln>
                <a:solidFill>
                  <a:schemeClr val="tx1"/>
                </a:solidFill>
                <a:effectLst/>
                <a:latin typeface="Book Antiqua" panose="02040602050305030304" pitchFamily="18" charset="0"/>
              </a:rPr>
              <a:t>Dormonoct</a:t>
            </a:r>
            <a:r>
              <a:rPr kumimoji="0" lang="nl-NL" altLang="nl-NL" sz="1800" b="0" i="0" u="none" strike="noStrike" cap="none" normalizeH="0" baseline="0" dirty="0">
                <a:ln>
                  <a:noFill/>
                </a:ln>
                <a:solidFill>
                  <a:schemeClr val="tx1"/>
                </a:solidFill>
                <a:effectLst/>
                <a:latin typeface="Book Antiqua" panose="02040602050305030304" pitchFamily="18" charset="0"/>
              </a:rPr>
              <a:t>) – </a:t>
            </a:r>
            <a:r>
              <a:rPr lang="nl-NL" altLang="nl-NL" dirty="0" err="1">
                <a:latin typeface="Book Antiqua" panose="02040602050305030304" pitchFamily="18" charset="0"/>
              </a:rPr>
              <a:t>L</a:t>
            </a:r>
            <a:r>
              <a:rPr kumimoji="0" lang="nl-NL" altLang="nl-NL" sz="1800" b="0" i="0" u="none" strike="noStrike" cap="none" normalizeH="0" baseline="0" dirty="0" err="1">
                <a:ln>
                  <a:noFill/>
                </a:ln>
                <a:solidFill>
                  <a:schemeClr val="tx1"/>
                </a:solidFill>
                <a:effectLst/>
                <a:latin typeface="Book Antiqua" panose="02040602050305030304" pitchFamily="18" charset="0"/>
              </a:rPr>
              <a:t>ormetazepam</a:t>
            </a:r>
            <a:r>
              <a:rPr kumimoji="0" lang="nl-NL" altLang="nl-NL" sz="1800" b="0" i="0" u="none" strike="noStrike" cap="none" normalizeH="0" baseline="0" dirty="0">
                <a:ln>
                  <a:noFill/>
                </a:ln>
                <a:solidFill>
                  <a:schemeClr val="tx1"/>
                </a:solidFill>
                <a:effectLst/>
                <a:latin typeface="Book Antiqua" panose="02040602050305030304" pitchFamily="18" charset="0"/>
              </a:rPr>
              <a:t>  (</a:t>
            </a:r>
            <a:r>
              <a:rPr kumimoji="0" lang="nl-NL" altLang="nl-NL" sz="1800" b="0" i="1" u="none" strike="noStrike" cap="none" normalizeH="0" baseline="0" dirty="0" err="1">
                <a:ln>
                  <a:noFill/>
                </a:ln>
                <a:solidFill>
                  <a:schemeClr val="tx1"/>
                </a:solidFill>
                <a:effectLst/>
                <a:latin typeface="Book Antiqua" panose="02040602050305030304" pitchFamily="18" charset="0"/>
              </a:rPr>
              <a:t>Loramet</a:t>
            </a:r>
            <a:r>
              <a:rPr kumimoji="0" lang="nl-NL" altLang="nl-NL" sz="1800" b="0" i="0" u="none" strike="noStrike" cap="none" normalizeH="0" baseline="0" dirty="0">
                <a:ln>
                  <a:noFill/>
                </a:ln>
                <a:solidFill>
                  <a:schemeClr val="tx1"/>
                </a:solidFill>
                <a:effectLst/>
                <a:latin typeface="Book Antiqua" panose="02040602050305030304" pitchFamily="18" charset="0"/>
              </a:rPr>
              <a:t>) – Oxazepam  (</a:t>
            </a:r>
            <a:r>
              <a:rPr kumimoji="0" lang="nl-NL" altLang="nl-NL" sz="1800" b="0" i="1" u="none" strike="noStrike" cap="none" normalizeH="0" baseline="0" dirty="0" err="1">
                <a:ln>
                  <a:noFill/>
                </a:ln>
                <a:solidFill>
                  <a:schemeClr val="tx1"/>
                </a:solidFill>
                <a:effectLst/>
                <a:latin typeface="Book Antiqua" panose="02040602050305030304" pitchFamily="18" charset="0"/>
              </a:rPr>
              <a:t>Seresta</a:t>
            </a:r>
            <a:r>
              <a:rPr kumimoji="0" lang="nl-NL" altLang="nl-NL" sz="1800" b="0" i="0" u="none" strike="noStrike" cap="none" normalizeH="0" baseline="0" dirty="0">
                <a:ln>
                  <a:noFill/>
                </a:ln>
                <a:solidFill>
                  <a:schemeClr val="tx1"/>
                </a:solidFill>
                <a:effectLst/>
                <a:latin typeface="Book Antiqua" panose="02040602050305030304" pitchFamily="18" charset="0"/>
              </a:rPr>
              <a:t>) </a:t>
            </a:r>
          </a:p>
          <a:p>
            <a:pPr marL="457200" marR="0" lvl="1" indent="0" algn="l" defTabSz="914400" rtl="0" eaLnBrk="0" fontAlgn="base" latinLnBrk="0" hangingPunct="0">
              <a:lnSpc>
                <a:spcPct val="100000"/>
              </a:lnSpc>
              <a:spcBef>
                <a:spcPct val="0"/>
              </a:spcBef>
              <a:spcAft>
                <a:spcPct val="0"/>
              </a:spcAft>
              <a:buClrTx/>
              <a:buSzTx/>
              <a:buFontTx/>
              <a:buNone/>
              <a:tabLst/>
            </a:pPr>
            <a:r>
              <a:rPr lang="nl-NL" altLang="nl-NL" dirty="0" err="1">
                <a:latin typeface="Book Antiqua" panose="02040602050305030304" pitchFamily="18" charset="0"/>
              </a:rPr>
              <a:t>T</a:t>
            </a:r>
            <a:r>
              <a:rPr kumimoji="0" lang="nl-NL" altLang="nl-NL" sz="1800" b="0" i="0" u="none" strike="noStrike" cap="none" normalizeH="0" baseline="0" dirty="0" err="1">
                <a:ln>
                  <a:noFill/>
                </a:ln>
                <a:solidFill>
                  <a:schemeClr val="tx1"/>
                </a:solidFill>
                <a:effectLst/>
                <a:latin typeface="Book Antiqua" panose="02040602050305030304" pitchFamily="18" charset="0"/>
              </a:rPr>
              <a:t>emazepam</a:t>
            </a:r>
            <a:r>
              <a:rPr kumimoji="0" lang="nl-NL" altLang="nl-NL" sz="1800" b="0" i="0" u="none" strike="noStrike" cap="none" normalizeH="0" baseline="0" dirty="0">
                <a:ln>
                  <a:noFill/>
                </a:ln>
                <a:solidFill>
                  <a:schemeClr val="tx1"/>
                </a:solidFill>
                <a:effectLst/>
                <a:latin typeface="Book Antiqua" panose="02040602050305030304" pitchFamily="18" charset="0"/>
              </a:rPr>
              <a:t>  (</a:t>
            </a:r>
            <a:r>
              <a:rPr kumimoji="0" lang="nl-NL" altLang="nl-NL" sz="1800" b="0" i="1" u="none" strike="noStrike" cap="none" normalizeH="0" baseline="0" dirty="0" err="1">
                <a:ln>
                  <a:noFill/>
                </a:ln>
                <a:solidFill>
                  <a:schemeClr val="tx1"/>
                </a:solidFill>
                <a:effectLst/>
                <a:latin typeface="Book Antiqua" panose="02040602050305030304" pitchFamily="18" charset="0"/>
              </a:rPr>
              <a:t>Normison</a:t>
            </a:r>
            <a:r>
              <a:rPr kumimoji="0" lang="nl-NL" altLang="nl-NL" sz="1800" b="0" i="0" u="none" strike="noStrike" cap="none" normalizeH="0" baseline="0" dirty="0">
                <a:ln>
                  <a:noFill/>
                </a:ln>
                <a:solidFill>
                  <a:schemeClr val="tx1"/>
                </a:solidFill>
                <a:effectLst/>
                <a:latin typeface="Book Antiqua" panose="0204060205030503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Book Antiqua" panose="0204060205030503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nl-NL" altLang="nl-NL" dirty="0">
                <a:latin typeface="Book Antiqua" panose="02040602050305030304" pitchFamily="18" charset="0"/>
              </a:rPr>
              <a:t>        M</a:t>
            </a:r>
            <a:r>
              <a:rPr kumimoji="0" lang="nl-NL" altLang="nl-NL" sz="1800" b="0" i="0" u="none" strike="noStrike" cap="none" normalizeH="0" baseline="0" dirty="0">
                <a:ln>
                  <a:noFill/>
                </a:ln>
                <a:solidFill>
                  <a:schemeClr val="tx1"/>
                </a:solidFill>
                <a:effectLst/>
                <a:latin typeface="Book Antiqua" panose="02040602050305030304" pitchFamily="18" charset="0"/>
              </a:rPr>
              <a:t>iddellang werkend </a:t>
            </a:r>
          </a:p>
          <a:p>
            <a:pPr marL="457200" marR="0" lvl="1" indent="0" defTabSz="914400" rtl="0" eaLnBrk="0" fontAlgn="base" latinLnBrk="0" hangingPunct="0">
              <a:lnSpc>
                <a:spcPct val="100000"/>
              </a:lnSpc>
              <a:spcBef>
                <a:spcPct val="0"/>
              </a:spcBef>
              <a:spcAft>
                <a:spcPct val="0"/>
              </a:spcAft>
              <a:buClrTx/>
              <a:buSzTx/>
              <a:buFontTx/>
              <a:buNone/>
              <a:tabLst/>
            </a:pPr>
            <a:r>
              <a:rPr lang="nl-NL" altLang="nl-NL" dirty="0" err="1">
                <a:latin typeface="Book Antiqua" panose="02040602050305030304" pitchFamily="18" charset="0"/>
              </a:rPr>
              <a:t>N</a:t>
            </a:r>
            <a:r>
              <a:rPr kumimoji="0" lang="nl-NL" altLang="nl-NL" sz="1800" b="0" i="0" u="none" strike="noStrike" cap="none" normalizeH="0" baseline="0" dirty="0" err="1">
                <a:ln>
                  <a:noFill/>
                </a:ln>
                <a:solidFill>
                  <a:schemeClr val="tx1"/>
                </a:solidFill>
                <a:effectLst/>
                <a:latin typeface="Book Antiqua" panose="02040602050305030304" pitchFamily="18" charset="0"/>
              </a:rPr>
              <a:t>itrazepam</a:t>
            </a:r>
            <a:r>
              <a:rPr kumimoji="0" lang="nl-NL" altLang="nl-NL" sz="1800" b="0" i="0" u="none" strike="noStrike" cap="none" normalizeH="0" baseline="0" dirty="0">
                <a:ln>
                  <a:noFill/>
                </a:ln>
                <a:solidFill>
                  <a:schemeClr val="tx1"/>
                </a:solidFill>
                <a:effectLst/>
                <a:latin typeface="Book Antiqua" panose="02040602050305030304" pitchFamily="18" charset="0"/>
              </a:rPr>
              <a:t> (</a:t>
            </a:r>
            <a:r>
              <a:rPr kumimoji="0" lang="nl-NL" altLang="nl-NL" sz="1800" b="0" i="1" u="none" strike="noStrike" cap="none" normalizeH="0" baseline="0" dirty="0" err="1">
                <a:ln>
                  <a:noFill/>
                </a:ln>
                <a:solidFill>
                  <a:schemeClr val="tx1"/>
                </a:solidFill>
                <a:effectLst/>
                <a:latin typeface="Book Antiqua" panose="02040602050305030304" pitchFamily="18" charset="0"/>
              </a:rPr>
              <a:t>Mogadon</a:t>
            </a:r>
            <a:r>
              <a:rPr kumimoji="0" lang="nl-NL" altLang="nl-NL" sz="1800" b="0" i="0" u="none" strike="noStrike" cap="none" normalizeH="0" baseline="0" dirty="0">
                <a:ln>
                  <a:noFill/>
                </a:ln>
                <a:solidFill>
                  <a:schemeClr val="tx1"/>
                </a:solidFill>
                <a:effectLst/>
                <a:latin typeface="Book Antiqua" panose="02040602050305030304" pitchFamily="18" charset="0"/>
              </a:rPr>
              <a:t>) – </a:t>
            </a:r>
            <a:r>
              <a:rPr lang="nl-NL" altLang="nl-NL" dirty="0" err="1">
                <a:latin typeface="Book Antiqua" panose="02040602050305030304" pitchFamily="18" charset="0"/>
              </a:rPr>
              <a:t>L</a:t>
            </a:r>
            <a:r>
              <a:rPr kumimoji="0" lang="nl-NL" altLang="nl-NL" sz="1800" b="0" i="0" u="none" strike="noStrike" cap="none" normalizeH="0" baseline="0" dirty="0" err="1">
                <a:ln>
                  <a:noFill/>
                </a:ln>
                <a:solidFill>
                  <a:schemeClr val="tx1"/>
                </a:solidFill>
                <a:effectLst/>
                <a:latin typeface="Book Antiqua" panose="02040602050305030304" pitchFamily="18" charset="0"/>
              </a:rPr>
              <a:t>orazepam</a:t>
            </a:r>
            <a:r>
              <a:rPr lang="nl-NL" altLang="nl-NL" dirty="0">
                <a:latin typeface="Book Antiqua" panose="02040602050305030304" pitchFamily="18" charset="0"/>
              </a:rPr>
              <a:t>  </a:t>
            </a:r>
            <a:r>
              <a:rPr kumimoji="0" lang="nl-NL" altLang="nl-NL" sz="1800" b="0" i="0" u="none" strike="noStrike" cap="none" normalizeH="0" baseline="0" dirty="0">
                <a:ln>
                  <a:noFill/>
                </a:ln>
                <a:solidFill>
                  <a:schemeClr val="tx1"/>
                </a:solidFill>
                <a:effectLst/>
                <a:latin typeface="Book Antiqua" panose="02040602050305030304" pitchFamily="18" charset="0"/>
              </a:rPr>
              <a:t>(</a:t>
            </a:r>
            <a:r>
              <a:rPr kumimoji="0" lang="nl-NL" altLang="nl-NL" sz="1800" b="0" i="1" u="none" strike="noStrike" cap="none" normalizeH="0" baseline="0" dirty="0" err="1">
                <a:ln>
                  <a:noFill/>
                </a:ln>
                <a:solidFill>
                  <a:schemeClr val="tx1"/>
                </a:solidFill>
                <a:effectLst/>
                <a:latin typeface="Book Antiqua" panose="02040602050305030304" pitchFamily="18" charset="0"/>
              </a:rPr>
              <a:t>Temesta</a:t>
            </a:r>
            <a:r>
              <a:rPr kumimoji="0" lang="nl-NL" altLang="nl-NL" sz="1800" b="0" i="0" u="none" strike="noStrike" cap="none" normalizeH="0" baseline="0" dirty="0">
                <a:ln>
                  <a:noFill/>
                </a:ln>
                <a:solidFill>
                  <a:schemeClr val="tx1"/>
                </a:solidFill>
                <a:effectLst/>
                <a:latin typeface="Book Antiqua" panose="0204060205030503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Book Antiqua" panose="02040602050305030304" pitchFamily="18" charset="0"/>
            </a:endParaRPr>
          </a:p>
        </p:txBody>
      </p:sp>
    </p:spTree>
    <p:extLst>
      <p:ext uri="{BB962C8B-B14F-4D97-AF65-F5344CB8AC3E}">
        <p14:creationId xmlns:p14="http://schemas.microsoft.com/office/powerpoint/2010/main" val="12693136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620616" y="265043"/>
            <a:ext cx="4187365" cy="707886"/>
          </a:xfrm>
          <a:prstGeom prst="rect">
            <a:avLst/>
          </a:prstGeom>
        </p:spPr>
        <p:txBody>
          <a:bodyPr wrap="none">
            <a:spAutoFit/>
          </a:bodyPr>
          <a:lstStyle/>
          <a:p>
            <a:r>
              <a:rPr lang="nl-NL" sz="4000" dirty="0">
                <a:solidFill>
                  <a:srgbClr val="FFFF00"/>
                </a:solidFill>
                <a:latin typeface="Book Antiqua" panose="02040602050305030304" pitchFamily="18" charset="0"/>
              </a:rPr>
              <a:t>2. Psychotherapie</a:t>
            </a:r>
          </a:p>
        </p:txBody>
      </p:sp>
      <p:sp>
        <p:nvSpPr>
          <p:cNvPr id="5" name="Titel 1"/>
          <p:cNvSpPr txBox="1">
            <a:spLocks/>
          </p:cNvSpPr>
          <p:nvPr/>
        </p:nvSpPr>
        <p:spPr>
          <a:xfrm>
            <a:off x="8478362" y="265043"/>
            <a:ext cx="3713638" cy="427962"/>
          </a:xfrm>
          <a:prstGeom prst="rect">
            <a:avLst/>
          </a:prstGeom>
        </p:spPr>
        <p:txBody>
          <a:bodyPr>
            <a:normAutofit/>
          </a:bodyPr>
          <a:lstStyle>
            <a:lvl1pPr algn="l" defTabSz="914400" rtl="0" eaLnBrk="1" latinLnBrk="0" hangingPunct="1">
              <a:lnSpc>
                <a:spcPct val="85000"/>
              </a:lnSpc>
              <a:spcBef>
                <a:spcPct val="0"/>
              </a:spcBef>
              <a:buNone/>
              <a:defRPr sz="4000" kern="1200" cap="all" baseline="0">
                <a:solidFill>
                  <a:srgbClr val="FFFFFF"/>
                </a:solidFill>
                <a:latin typeface="+mj-lt"/>
                <a:ea typeface="+mj-ea"/>
                <a:cs typeface="+mj-cs"/>
              </a:defRPr>
            </a:lvl1pPr>
          </a:lstStyle>
          <a:p>
            <a:r>
              <a:rPr lang="nl-NL" sz="1400" dirty="0">
                <a:latin typeface="Book Antiqua" panose="02040602050305030304" pitchFamily="18" charset="0"/>
              </a:rPr>
              <a:t>Behandelmethodieken</a:t>
            </a:r>
          </a:p>
        </p:txBody>
      </p:sp>
      <p:sp>
        <p:nvSpPr>
          <p:cNvPr id="6" name="Rechthoek 5"/>
          <p:cNvSpPr/>
          <p:nvPr/>
        </p:nvSpPr>
        <p:spPr>
          <a:xfrm>
            <a:off x="352696" y="773597"/>
            <a:ext cx="10829109" cy="5262979"/>
          </a:xfrm>
          <a:prstGeom prst="rect">
            <a:avLst/>
          </a:prstGeom>
        </p:spPr>
        <p:txBody>
          <a:bodyPr wrap="square">
            <a:spAutoFit/>
          </a:bodyPr>
          <a:lstStyle/>
          <a:p>
            <a:endParaRPr lang="nl-NL" sz="2000" b="1" dirty="0">
              <a:solidFill>
                <a:srgbClr val="FFFF00"/>
              </a:solidFill>
              <a:latin typeface="Book Antiqua" panose="02040602050305030304" pitchFamily="18" charset="0"/>
            </a:endParaRPr>
          </a:p>
          <a:p>
            <a:r>
              <a:rPr lang="nl-NL" sz="2000" b="1" dirty="0">
                <a:solidFill>
                  <a:srgbClr val="FFFF00"/>
                </a:solidFill>
                <a:latin typeface="Book Antiqua" panose="02040602050305030304" pitchFamily="18" charset="0"/>
              </a:rPr>
              <a:t>Definitie</a:t>
            </a:r>
          </a:p>
          <a:p>
            <a:r>
              <a:rPr lang="nl-NL" sz="2000" dirty="0">
                <a:latin typeface="Book Antiqua" panose="02040602050305030304" pitchFamily="18" charset="0"/>
              </a:rPr>
              <a:t>Het op een wetenschappelijk verantwoorde wijze behandelen, door een deskundige, die daarvoor is opgeleid, van patiënten in die zin, dat zij hulp behoeven voor psychische moeilijkheden, conflicten of stoornissen, door middel van het op methodische wijze vestigen, structureren en hanteren van de relatie teneinde die psychische moeilijkheden op te heffen of te verminderen.’ </a:t>
            </a:r>
            <a:r>
              <a:rPr lang="nl-NL" sz="2000" i="1" dirty="0">
                <a:latin typeface="Book Antiqua" panose="02040602050305030304" pitchFamily="18" charset="0"/>
              </a:rPr>
              <a:t>(De Nederlandse Vereniging voor Psychotherapie )</a:t>
            </a:r>
          </a:p>
          <a:p>
            <a:endParaRPr lang="nl-NL" sz="2000" i="1" dirty="0">
              <a:latin typeface="Book Antiqua" panose="02040602050305030304" pitchFamily="18" charset="0"/>
            </a:endParaRPr>
          </a:p>
          <a:p>
            <a:r>
              <a:rPr lang="nl-NL" sz="2000" b="1" dirty="0">
                <a:solidFill>
                  <a:srgbClr val="FFFF00"/>
                </a:solidFill>
                <a:latin typeface="Book Antiqua" panose="02040602050305030304" pitchFamily="18" charset="0"/>
              </a:rPr>
              <a:t>Vormen van Psychotherapie</a:t>
            </a:r>
          </a:p>
          <a:p>
            <a:r>
              <a:rPr lang="nl-NL" sz="2000" dirty="0">
                <a:latin typeface="Book Antiqua" panose="02040602050305030304" pitchFamily="18" charset="0"/>
              </a:rPr>
              <a:t>a. Cognitieve therapie </a:t>
            </a:r>
          </a:p>
          <a:p>
            <a:r>
              <a:rPr lang="nl-NL" sz="2000" dirty="0">
                <a:latin typeface="Book Antiqua" panose="02040602050305030304" pitchFamily="18" charset="0"/>
              </a:rPr>
              <a:t>b. Directieve Therapie </a:t>
            </a:r>
          </a:p>
          <a:p>
            <a:r>
              <a:rPr lang="nl-NL" sz="2000" dirty="0">
                <a:latin typeface="Book Antiqua" panose="02040602050305030304" pitchFamily="18" charset="0"/>
              </a:rPr>
              <a:t>c. EMDR</a:t>
            </a:r>
          </a:p>
          <a:p>
            <a:r>
              <a:rPr lang="nl-NL" sz="2000" dirty="0">
                <a:latin typeface="Book Antiqua" panose="02040602050305030304" pitchFamily="18" charset="0"/>
              </a:rPr>
              <a:t>d. Gedragstherapie</a:t>
            </a:r>
          </a:p>
          <a:p>
            <a:endParaRPr lang="nl-NL" sz="2000" dirty="0">
              <a:latin typeface="Book Antiqua" panose="02040602050305030304" pitchFamily="18" charset="0"/>
            </a:endParaRPr>
          </a:p>
          <a:p>
            <a:r>
              <a:rPr lang="nl-NL" sz="2000" dirty="0">
                <a:latin typeface="Book Antiqua" panose="02040602050305030304" pitchFamily="18" charset="0"/>
              </a:rPr>
              <a:t>(  </a:t>
            </a:r>
            <a:r>
              <a:rPr lang="nl-NL" dirty="0">
                <a:latin typeface="Book Antiqua" panose="02040602050305030304" pitchFamily="18" charset="0"/>
              </a:rPr>
              <a:t>en verder: </a:t>
            </a:r>
            <a:r>
              <a:rPr lang="nl-NL" dirty="0" err="1">
                <a:latin typeface="Book Antiqua" panose="02040602050305030304" pitchFamily="18" charset="0"/>
              </a:rPr>
              <a:t>Gestalt</a:t>
            </a:r>
            <a:r>
              <a:rPr lang="nl-NL" dirty="0">
                <a:latin typeface="Book Antiqua" panose="02040602050305030304" pitchFamily="18" charset="0"/>
              </a:rPr>
              <a:t> therapie , integratieve psychotherapie, lichaamswerk, </a:t>
            </a:r>
            <a:r>
              <a:rPr lang="nl-NL" dirty="0" err="1">
                <a:latin typeface="Book Antiqua" panose="02040602050305030304" pitchFamily="18" charset="0"/>
              </a:rPr>
              <a:t>Pesso</a:t>
            </a:r>
            <a:r>
              <a:rPr lang="nl-NL" dirty="0">
                <a:latin typeface="Book Antiqua" panose="02040602050305030304" pitchFamily="18" charset="0"/>
              </a:rPr>
              <a:t> -psychotherapie, NLP,   </a:t>
            </a:r>
          </a:p>
          <a:p>
            <a:r>
              <a:rPr lang="nl-NL" dirty="0">
                <a:latin typeface="Book Antiqua" panose="02040602050305030304" pitchFamily="18" charset="0"/>
              </a:rPr>
              <a:t>   rationeel Emotieve Therapie (RET), psychodrama, systeemtherapie en systemisch werken, </a:t>
            </a:r>
          </a:p>
          <a:p>
            <a:r>
              <a:rPr lang="nl-NL" dirty="0">
                <a:latin typeface="Book Antiqua" panose="02040602050305030304" pitchFamily="18" charset="0"/>
              </a:rPr>
              <a:t>   </a:t>
            </a:r>
            <a:r>
              <a:rPr lang="nl-NL" dirty="0" err="1">
                <a:latin typeface="Book Antiqua" panose="02040602050305030304" pitchFamily="18" charset="0"/>
              </a:rPr>
              <a:t>transactionele</a:t>
            </a:r>
            <a:r>
              <a:rPr lang="nl-NL" dirty="0">
                <a:latin typeface="Book Antiqua" panose="02040602050305030304" pitchFamily="18" charset="0"/>
              </a:rPr>
              <a:t> analyse, psycho- analyse)</a:t>
            </a:r>
            <a:endParaRPr lang="nl-NL" sz="2000" i="1" dirty="0">
              <a:latin typeface="Book Antiqua" panose="02040602050305030304" pitchFamily="18" charset="0"/>
            </a:endParaRPr>
          </a:p>
        </p:txBody>
      </p:sp>
      <p:sp>
        <p:nvSpPr>
          <p:cNvPr id="7" name="Tijdelijke aanduiding voor voettekst 1"/>
          <p:cNvSpPr txBox="1">
            <a:spLocks/>
          </p:cNvSpPr>
          <p:nvPr/>
        </p:nvSpPr>
        <p:spPr>
          <a:xfrm>
            <a:off x="2185013" y="5904412"/>
            <a:ext cx="6906735" cy="473389"/>
          </a:xfrm>
          <a:prstGeom prst="rect">
            <a:avLst/>
          </a:prstGeom>
        </p:spPr>
        <p:txBody>
          <a:bodyPr vert="horz" lIns="91440" tIns="45720" rIns="91440" bIns="45720" rtlCol="0" anchor="b"/>
          <a:lstStyle>
            <a:defPPr>
              <a:defRPr lang="en-US"/>
            </a:defPPr>
            <a:lvl1pPr marL="0" algn="l" defTabSz="457200" rtl="0" eaLnBrk="1" latinLnBrk="0" hangingPunct="1">
              <a:defRPr sz="1100" b="0" i="0" kern="1200">
                <a:solidFill>
                  <a:schemeClr val="tx1">
                    <a:tint val="75000"/>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FFFF00">
                  <a:alpha val="60000"/>
                </a:srgbClr>
              </a:solidFill>
              <a:latin typeface="Book Antiqua" panose="02040602050305030304" pitchFamily="18" charset="0"/>
            </a:endParaRPr>
          </a:p>
        </p:txBody>
      </p:sp>
    </p:spTree>
    <p:extLst>
      <p:ext uri="{BB962C8B-B14F-4D97-AF65-F5344CB8AC3E}">
        <p14:creationId xmlns:p14="http://schemas.microsoft.com/office/powerpoint/2010/main" val="22325672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470263" y="1032880"/>
            <a:ext cx="4781006" cy="400110"/>
          </a:xfrm>
          <a:prstGeom prst="rect">
            <a:avLst/>
          </a:prstGeom>
        </p:spPr>
        <p:txBody>
          <a:bodyPr wrap="square">
            <a:spAutoFit/>
          </a:bodyPr>
          <a:lstStyle/>
          <a:p>
            <a:r>
              <a:rPr lang="nl-NL" sz="2000" dirty="0">
                <a:solidFill>
                  <a:srgbClr val="FFFF00"/>
                </a:solidFill>
                <a:latin typeface="Book Antiqua" panose="02040602050305030304" pitchFamily="18" charset="0"/>
              </a:rPr>
              <a:t>A. Cognitieve </a:t>
            </a:r>
            <a:r>
              <a:rPr lang="nl-NL" sz="2000" dirty="0" err="1">
                <a:solidFill>
                  <a:srgbClr val="FFFF00"/>
                </a:solidFill>
                <a:latin typeface="Book Antiqua" panose="02040602050305030304" pitchFamily="18" charset="0"/>
              </a:rPr>
              <a:t>Gedrags</a:t>
            </a:r>
            <a:r>
              <a:rPr lang="nl-NL" sz="2000" dirty="0">
                <a:solidFill>
                  <a:srgbClr val="FFFF00"/>
                </a:solidFill>
                <a:latin typeface="Book Antiqua" panose="02040602050305030304" pitchFamily="18" charset="0"/>
              </a:rPr>
              <a:t> therapie </a:t>
            </a:r>
          </a:p>
        </p:txBody>
      </p:sp>
      <p:sp>
        <p:nvSpPr>
          <p:cNvPr id="4" name="Rechthoek 3"/>
          <p:cNvSpPr/>
          <p:nvPr/>
        </p:nvSpPr>
        <p:spPr>
          <a:xfrm>
            <a:off x="9307416" y="514197"/>
            <a:ext cx="1989647" cy="369332"/>
          </a:xfrm>
          <a:prstGeom prst="rect">
            <a:avLst/>
          </a:prstGeom>
        </p:spPr>
        <p:txBody>
          <a:bodyPr wrap="none">
            <a:spAutoFit/>
          </a:bodyPr>
          <a:lstStyle/>
          <a:p>
            <a:r>
              <a:rPr lang="nl-NL" dirty="0">
                <a:solidFill>
                  <a:srgbClr val="FFFF00"/>
                </a:solidFill>
                <a:latin typeface="Book Antiqua" panose="02040602050305030304" pitchFamily="18" charset="0"/>
              </a:rPr>
              <a:t>2. Psychotherapie</a:t>
            </a:r>
          </a:p>
        </p:txBody>
      </p:sp>
      <p:sp>
        <p:nvSpPr>
          <p:cNvPr id="5" name="Rechthoek 4"/>
          <p:cNvSpPr/>
          <p:nvPr/>
        </p:nvSpPr>
        <p:spPr>
          <a:xfrm>
            <a:off x="470263" y="1582341"/>
            <a:ext cx="10646228" cy="3139321"/>
          </a:xfrm>
          <a:prstGeom prst="rect">
            <a:avLst/>
          </a:prstGeom>
        </p:spPr>
        <p:txBody>
          <a:bodyPr wrap="square">
            <a:spAutoFit/>
          </a:bodyPr>
          <a:lstStyle/>
          <a:p>
            <a:r>
              <a:rPr lang="nl-NL" u="sng" dirty="0">
                <a:solidFill>
                  <a:srgbClr val="FFFF00"/>
                </a:solidFill>
                <a:latin typeface="Book Antiqua" panose="02040602050305030304" pitchFamily="18" charset="0"/>
                <a:ea typeface="Times New Roman" panose="02020603050405020304" pitchFamily="18" charset="0"/>
                <a:cs typeface="Times New Roman" panose="02020603050405020304" pitchFamily="18" charset="0"/>
              </a:rPr>
              <a:t>Cognitieve therapie </a:t>
            </a:r>
            <a:r>
              <a:rPr lang="nl-NL" dirty="0">
                <a:latin typeface="Book Antiqua" panose="02040602050305030304" pitchFamily="18" charset="0"/>
                <a:ea typeface="Times New Roman" panose="02020603050405020304" pitchFamily="18" charset="0"/>
                <a:cs typeface="Times New Roman" panose="02020603050405020304" pitchFamily="18" charset="0"/>
              </a:rPr>
              <a:t>gaat ervan uit dat het niet de gebeurtenissen zelf zijn die een mens negatieve gevoelens bezorgen en daardoor een bepaald gedragspatroon, maar de gekleurde bril waardoor hij de dingen ziet. </a:t>
            </a:r>
          </a:p>
          <a:p>
            <a:endParaRPr lang="nl-NL" dirty="0">
              <a:latin typeface="Book Antiqua" panose="02040602050305030304" pitchFamily="18" charset="0"/>
              <a:ea typeface="Times New Roman" panose="02020603050405020304" pitchFamily="18" charset="0"/>
              <a:cs typeface="Times New Roman" panose="02020603050405020304" pitchFamily="18" charset="0"/>
            </a:endParaRPr>
          </a:p>
          <a:p>
            <a:r>
              <a:rPr lang="nl-NL" dirty="0">
                <a:latin typeface="Book Antiqua" panose="02040602050305030304" pitchFamily="18" charset="0"/>
                <a:ea typeface="Times New Roman" panose="02020603050405020304" pitchFamily="18" charset="0"/>
                <a:cs typeface="Times New Roman" panose="02020603050405020304" pitchFamily="18" charset="0"/>
              </a:rPr>
              <a:t>Depressieve mensen bekijken bijvoorbeeld of zij inderdaad mislukt zijn in het leven en of andere personen hen werkelijk niet mogen of minachten. </a:t>
            </a:r>
          </a:p>
          <a:p>
            <a:endParaRPr lang="nl-NL" dirty="0">
              <a:latin typeface="Book Antiqua" panose="02040602050305030304" pitchFamily="18" charset="0"/>
              <a:ea typeface="Times New Roman" panose="02020603050405020304" pitchFamily="18" charset="0"/>
              <a:cs typeface="Times New Roman" panose="02020603050405020304" pitchFamily="18" charset="0"/>
            </a:endParaRPr>
          </a:p>
          <a:p>
            <a:r>
              <a:rPr lang="nl-NL" dirty="0">
                <a:latin typeface="Book Antiqua" panose="02040602050305030304" pitchFamily="18" charset="0"/>
                <a:ea typeface="Times New Roman" panose="02020603050405020304" pitchFamily="18" charset="0"/>
                <a:cs typeface="Times New Roman" panose="02020603050405020304" pitchFamily="18" charset="0"/>
              </a:rPr>
              <a:t>Vaak hebben zij alleen hier nog maar aandacht voor. Door deze 'disfunctionele' gedachten om te buigen en te leren om gebeurtenissen anders te interpreteren komt er een objectievere kijk op de eigen gevoelens en waarnemingen en kunnen negatieve gevoelens verdwijnen, waardoor ook het gedrag verandert.</a:t>
            </a:r>
            <a:endParaRPr lang="nl-NL" dirty="0"/>
          </a:p>
        </p:txBody>
      </p:sp>
    </p:spTree>
    <p:extLst>
      <p:ext uri="{BB962C8B-B14F-4D97-AF65-F5344CB8AC3E}">
        <p14:creationId xmlns:p14="http://schemas.microsoft.com/office/powerpoint/2010/main" val="18426110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391885" y="1273859"/>
            <a:ext cx="11090365" cy="4401205"/>
          </a:xfrm>
          <a:prstGeom prst="rect">
            <a:avLst/>
          </a:prstGeom>
        </p:spPr>
        <p:txBody>
          <a:bodyPr wrap="square">
            <a:spAutoFit/>
          </a:bodyPr>
          <a:lstStyle/>
          <a:p>
            <a:r>
              <a:rPr lang="nl-NL" sz="2000" b="1" dirty="0">
                <a:latin typeface="Book Antiqua" panose="02040602050305030304" pitchFamily="18" charset="0"/>
              </a:rPr>
              <a:t>Het ABC-schema</a:t>
            </a:r>
          </a:p>
          <a:p>
            <a:r>
              <a:rPr lang="nl-NL" sz="2000" dirty="0">
                <a:latin typeface="Book Antiqua" panose="02040602050305030304" pitchFamily="18" charset="0"/>
              </a:rPr>
              <a:t>Beschrijft hoe je interpretaties en gedachten bij een gebeurtenis tot bepaalde (soms problematische) gedragingen en gevoelens leiden.</a:t>
            </a:r>
          </a:p>
          <a:p>
            <a:endParaRPr lang="nl-NL" sz="2000" dirty="0">
              <a:latin typeface="Book Antiqua" panose="02040602050305030304" pitchFamily="18" charset="0"/>
            </a:endParaRPr>
          </a:p>
          <a:p>
            <a:r>
              <a:rPr lang="nl-NL" sz="2000" b="1" dirty="0">
                <a:latin typeface="Book Antiqua" panose="02040602050305030304" pitchFamily="18" charset="0"/>
              </a:rPr>
              <a:t>A</a:t>
            </a:r>
            <a:r>
              <a:rPr lang="nl-NL" sz="2000" dirty="0">
                <a:latin typeface="Book Antiqua" panose="02040602050305030304" pitchFamily="18" charset="0"/>
              </a:rPr>
              <a:t>: er vindt een bepaalde </a:t>
            </a:r>
            <a:r>
              <a:rPr lang="nl-NL" sz="2000" b="1" dirty="0">
                <a:solidFill>
                  <a:srgbClr val="FFFF00"/>
                </a:solidFill>
                <a:latin typeface="Book Antiqua" panose="02040602050305030304" pitchFamily="18" charset="0"/>
              </a:rPr>
              <a:t>G</a:t>
            </a:r>
            <a:r>
              <a:rPr lang="nl-NL" sz="2000" dirty="0">
                <a:latin typeface="Book Antiqua" panose="02040602050305030304" pitchFamily="18" charset="0"/>
              </a:rPr>
              <a:t>ebeurtenis plaats.</a:t>
            </a:r>
            <a:br>
              <a:rPr lang="nl-NL" sz="2000" dirty="0">
                <a:latin typeface="Book Antiqua" panose="02040602050305030304" pitchFamily="18" charset="0"/>
              </a:rPr>
            </a:br>
            <a:r>
              <a:rPr lang="nl-NL" sz="2000" b="1" dirty="0">
                <a:latin typeface="Book Antiqua" panose="02040602050305030304" pitchFamily="18" charset="0"/>
              </a:rPr>
              <a:t>B</a:t>
            </a:r>
            <a:r>
              <a:rPr lang="nl-NL" sz="2000" dirty="0">
                <a:latin typeface="Book Antiqua" panose="02040602050305030304" pitchFamily="18" charset="0"/>
              </a:rPr>
              <a:t>: je ontwikkelt eigen </a:t>
            </a:r>
            <a:r>
              <a:rPr lang="nl-NL" sz="2000" b="1" dirty="0">
                <a:solidFill>
                  <a:srgbClr val="FFFF00"/>
                </a:solidFill>
                <a:latin typeface="Book Antiqua" panose="02040602050305030304" pitchFamily="18" charset="0"/>
              </a:rPr>
              <a:t>G</a:t>
            </a:r>
            <a:r>
              <a:rPr lang="nl-NL" sz="2000" dirty="0">
                <a:latin typeface="Book Antiqua" panose="02040602050305030304" pitchFamily="18" charset="0"/>
              </a:rPr>
              <a:t>edachten en interpretaties van die gebeurtenis.</a:t>
            </a:r>
            <a:br>
              <a:rPr lang="nl-NL" sz="2000" dirty="0">
                <a:latin typeface="Book Antiqua" panose="02040602050305030304" pitchFamily="18" charset="0"/>
              </a:rPr>
            </a:br>
            <a:r>
              <a:rPr lang="nl-NL" sz="2000" b="1" dirty="0">
                <a:latin typeface="Book Antiqua" panose="02040602050305030304" pitchFamily="18" charset="0"/>
              </a:rPr>
              <a:t>C</a:t>
            </a:r>
            <a:r>
              <a:rPr lang="nl-NL" sz="2000" dirty="0">
                <a:latin typeface="Book Antiqua" panose="02040602050305030304" pitchFamily="18" charset="0"/>
              </a:rPr>
              <a:t>: je interpretaties, gedachten en ideeën leiden tot bepaalde </a:t>
            </a:r>
            <a:r>
              <a:rPr lang="nl-NL" sz="2000" b="1" dirty="0">
                <a:solidFill>
                  <a:srgbClr val="FFFF00"/>
                </a:solidFill>
                <a:latin typeface="Book Antiqua" panose="02040602050305030304" pitchFamily="18" charset="0"/>
              </a:rPr>
              <a:t>G</a:t>
            </a:r>
            <a:r>
              <a:rPr lang="nl-NL" sz="2000" dirty="0">
                <a:latin typeface="Book Antiqua" panose="02040602050305030304" pitchFamily="18" charset="0"/>
              </a:rPr>
              <a:t>evoelens en </a:t>
            </a:r>
            <a:r>
              <a:rPr lang="nl-NL" sz="2000" b="1" dirty="0">
                <a:solidFill>
                  <a:srgbClr val="FFFF00"/>
                </a:solidFill>
                <a:latin typeface="Book Antiqua" panose="02040602050305030304" pitchFamily="18" charset="0"/>
              </a:rPr>
              <a:t>G</a:t>
            </a:r>
            <a:r>
              <a:rPr lang="nl-NL" sz="2000" dirty="0">
                <a:latin typeface="Book Antiqua" panose="02040602050305030304" pitchFamily="18" charset="0"/>
              </a:rPr>
              <a:t>edrag.</a:t>
            </a:r>
          </a:p>
          <a:p>
            <a:br>
              <a:rPr lang="nl-NL" sz="2000" dirty="0">
                <a:latin typeface="Book Antiqua" panose="02040602050305030304" pitchFamily="18" charset="0"/>
              </a:rPr>
            </a:br>
            <a:r>
              <a:rPr lang="nl-NL" sz="2000" dirty="0">
                <a:latin typeface="Book Antiqua" panose="02040602050305030304" pitchFamily="18" charset="0"/>
              </a:rPr>
              <a:t>Cognitieve gedragstherapie richt zich voornamelijk op de problemen die ontstaan in </a:t>
            </a:r>
            <a:r>
              <a:rPr lang="nl-NL" sz="2000" b="1" dirty="0">
                <a:latin typeface="Book Antiqua" panose="02040602050305030304" pitchFamily="18" charset="0"/>
              </a:rPr>
              <a:t>stap ‘B’</a:t>
            </a:r>
            <a:r>
              <a:rPr lang="nl-NL" sz="2000" dirty="0">
                <a:latin typeface="Book Antiqua" panose="02040602050305030304" pitchFamily="18" charset="0"/>
              </a:rPr>
              <a:t>. De cognitieve gedragstherapeut zal een onconstructieve denkwijze en de erdoor veroorzaakte problemen aanpakken door op zoek te gaan naar een meer </a:t>
            </a:r>
            <a:r>
              <a:rPr lang="nl-NL" sz="2000" b="1" dirty="0">
                <a:latin typeface="Book Antiqua" panose="02040602050305030304" pitchFamily="18" charset="0"/>
              </a:rPr>
              <a:t>gebalanceerde gedachtegang</a:t>
            </a:r>
            <a:r>
              <a:rPr lang="nl-NL" sz="2000" dirty="0">
                <a:latin typeface="Book Antiqua" panose="02040602050305030304" pitchFamily="18" charset="0"/>
              </a:rPr>
              <a:t>. Ook positiever, open gedrag staat hier centraal.</a:t>
            </a:r>
          </a:p>
          <a:p>
            <a:endParaRPr lang="nl-NL" sz="2000" dirty="0">
              <a:latin typeface="Book Antiqua" panose="02040602050305030304" pitchFamily="18" charset="0"/>
            </a:endParaRPr>
          </a:p>
          <a:p>
            <a:r>
              <a:rPr lang="nl-NL" sz="2000" dirty="0">
                <a:latin typeface="Book Antiqua" panose="02040602050305030304" pitchFamily="18" charset="0"/>
                <a:hlinkClick r:id="rId2"/>
              </a:rPr>
              <a:t>Cognitieve Gedragstherapie</a:t>
            </a:r>
            <a:endParaRPr lang="nl-NL" sz="2000" dirty="0">
              <a:latin typeface="Book Antiqua" panose="02040602050305030304" pitchFamily="18" charset="0"/>
            </a:endParaRPr>
          </a:p>
        </p:txBody>
      </p:sp>
      <p:sp>
        <p:nvSpPr>
          <p:cNvPr id="4" name="Rechthoek 3"/>
          <p:cNvSpPr/>
          <p:nvPr/>
        </p:nvSpPr>
        <p:spPr>
          <a:xfrm>
            <a:off x="9307416" y="514197"/>
            <a:ext cx="1989647" cy="369332"/>
          </a:xfrm>
          <a:prstGeom prst="rect">
            <a:avLst/>
          </a:prstGeom>
        </p:spPr>
        <p:txBody>
          <a:bodyPr wrap="none">
            <a:spAutoFit/>
          </a:bodyPr>
          <a:lstStyle/>
          <a:p>
            <a:r>
              <a:rPr lang="nl-NL" dirty="0">
                <a:solidFill>
                  <a:srgbClr val="FFFF00"/>
                </a:solidFill>
                <a:latin typeface="Book Antiqua" panose="02040602050305030304" pitchFamily="18" charset="0"/>
              </a:rPr>
              <a:t>2. Psychotherapie</a:t>
            </a:r>
          </a:p>
        </p:txBody>
      </p:sp>
      <p:sp>
        <p:nvSpPr>
          <p:cNvPr id="5" name="Rechthoek 4"/>
          <p:cNvSpPr/>
          <p:nvPr/>
        </p:nvSpPr>
        <p:spPr>
          <a:xfrm>
            <a:off x="391886" y="514197"/>
            <a:ext cx="4637314" cy="400110"/>
          </a:xfrm>
          <a:prstGeom prst="rect">
            <a:avLst/>
          </a:prstGeom>
        </p:spPr>
        <p:txBody>
          <a:bodyPr wrap="square">
            <a:spAutoFit/>
          </a:bodyPr>
          <a:lstStyle/>
          <a:p>
            <a:r>
              <a:rPr lang="nl-NL" sz="2000" dirty="0">
                <a:solidFill>
                  <a:srgbClr val="FFFF00"/>
                </a:solidFill>
                <a:latin typeface="Book Antiqua" panose="02040602050305030304" pitchFamily="18" charset="0"/>
              </a:rPr>
              <a:t>A. Cognitieve gedragstherapie </a:t>
            </a:r>
          </a:p>
        </p:txBody>
      </p:sp>
    </p:spTree>
    <p:extLst>
      <p:ext uri="{BB962C8B-B14F-4D97-AF65-F5344CB8AC3E}">
        <p14:creationId xmlns:p14="http://schemas.microsoft.com/office/powerpoint/2010/main" val="1764914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478362" y="265043"/>
            <a:ext cx="3713638" cy="427962"/>
          </a:xfrm>
        </p:spPr>
        <p:txBody>
          <a:bodyPr>
            <a:normAutofit/>
          </a:bodyPr>
          <a:lstStyle/>
          <a:p>
            <a:r>
              <a:rPr lang="nl-NL" sz="1400" dirty="0"/>
              <a:t>Behandelmethodieken</a:t>
            </a:r>
          </a:p>
        </p:txBody>
      </p:sp>
      <p:sp>
        <p:nvSpPr>
          <p:cNvPr id="3" name="Tijdelijke aanduiding voor inhoud 2"/>
          <p:cNvSpPr>
            <a:spLocks noGrp="1"/>
          </p:cNvSpPr>
          <p:nvPr>
            <p:ph idx="1"/>
          </p:nvPr>
        </p:nvSpPr>
        <p:spPr>
          <a:xfrm>
            <a:off x="212035" y="1183824"/>
            <a:ext cx="11979965" cy="4937509"/>
          </a:xfrm>
        </p:spPr>
        <p:txBody>
          <a:bodyPr>
            <a:normAutofit/>
          </a:bodyPr>
          <a:lstStyle/>
          <a:p>
            <a:r>
              <a:rPr lang="nl-NL" sz="2400" dirty="0">
                <a:latin typeface="Book Antiqua" panose="02040602050305030304" pitchFamily="18" charset="0"/>
              </a:rPr>
              <a:t>Een behandelmethodiek is de meest effectieve manier om een stoornis of disfunctioneel gedragspatroon te herstellen of de gevolgen ervan voor de persoon dragelijk en hanteerbaar te maken.</a:t>
            </a:r>
          </a:p>
          <a:p>
            <a:endParaRPr lang="nl-NL" sz="2400" dirty="0">
              <a:latin typeface="Book Antiqua" panose="02040602050305030304" pitchFamily="18" charset="0"/>
            </a:endParaRPr>
          </a:p>
          <a:p>
            <a:r>
              <a:rPr lang="nl-NL" sz="2400" u="sng" dirty="0">
                <a:solidFill>
                  <a:srgbClr val="FFFF00"/>
                </a:solidFill>
                <a:latin typeface="Book Antiqua" panose="02040602050305030304" pitchFamily="18" charset="0"/>
              </a:rPr>
              <a:t>Deze behandeling richt zich onder meer op de volgende doelstellingen: </a:t>
            </a:r>
            <a:r>
              <a:rPr lang="nl-NL" sz="900" u="sng" dirty="0">
                <a:solidFill>
                  <a:srgbClr val="FFFF00"/>
                </a:solidFill>
                <a:latin typeface="Book Antiqua" panose="02040602050305030304" pitchFamily="18" charset="0"/>
              </a:rPr>
              <a:t>(5)</a:t>
            </a:r>
          </a:p>
          <a:p>
            <a:pPr marL="1257300" lvl="3" indent="0">
              <a:buNone/>
            </a:pPr>
            <a:r>
              <a:rPr lang="nl-NL" sz="2400" dirty="0">
                <a:latin typeface="Book Antiqua" panose="02040602050305030304" pitchFamily="18" charset="0"/>
              </a:rPr>
              <a:t>      Genezing </a:t>
            </a:r>
          </a:p>
          <a:p>
            <a:pPr marL="800100" lvl="2" indent="0">
              <a:buNone/>
            </a:pPr>
            <a:r>
              <a:rPr lang="nl-NL" sz="2400" dirty="0">
                <a:latin typeface="Book Antiqua" panose="02040602050305030304" pitchFamily="18" charset="0"/>
              </a:rPr>
              <a:t>            Herstel van vermogen en vaardigheden</a:t>
            </a:r>
          </a:p>
          <a:p>
            <a:pPr marL="0" indent="0">
              <a:lnSpc>
                <a:spcPct val="100000"/>
              </a:lnSpc>
              <a:buNone/>
            </a:pPr>
            <a:r>
              <a:rPr lang="nl-NL" sz="2400" dirty="0">
                <a:latin typeface="Book Antiqua" panose="02040602050305030304" pitchFamily="18" charset="0"/>
              </a:rPr>
              <a:t>                       Aanleren van nieuwe vaardigheden</a:t>
            </a:r>
          </a:p>
          <a:p>
            <a:pPr marL="0" indent="0">
              <a:lnSpc>
                <a:spcPct val="100000"/>
              </a:lnSpc>
              <a:buNone/>
            </a:pPr>
            <a:r>
              <a:rPr lang="nl-NL" sz="2400" dirty="0">
                <a:latin typeface="Book Antiqua" panose="02040602050305030304" pitchFamily="18" charset="0"/>
              </a:rPr>
              <a:t>                       Dragelijk maken van lijden</a:t>
            </a:r>
          </a:p>
          <a:p>
            <a:pPr marL="0" indent="0">
              <a:lnSpc>
                <a:spcPct val="100000"/>
              </a:lnSpc>
              <a:buNone/>
            </a:pPr>
            <a:r>
              <a:rPr lang="nl-NL" sz="2400" dirty="0">
                <a:latin typeface="Book Antiqua" panose="02040602050305030304" pitchFamily="18" charset="0"/>
              </a:rPr>
              <a:t>                      Acceptatie van de beperkingen</a:t>
            </a:r>
          </a:p>
          <a:p>
            <a:endParaRPr lang="nl-NL" sz="2400" dirty="0">
              <a:latin typeface="Book Antiqua" panose="02040602050305030304" pitchFamily="18" charset="0"/>
            </a:endParaRPr>
          </a:p>
          <a:p>
            <a:endParaRPr lang="nl-NL" sz="2800" dirty="0">
              <a:latin typeface="Book Antiqua" panose="02040602050305030304" pitchFamily="18" charset="0"/>
            </a:endParaRPr>
          </a:p>
          <a:p>
            <a:endParaRPr lang="nl-NL" sz="2800" dirty="0">
              <a:latin typeface="Book Antiqua" panose="02040602050305030304" pitchFamily="18" charset="0"/>
            </a:endParaRPr>
          </a:p>
        </p:txBody>
      </p:sp>
      <p:sp>
        <p:nvSpPr>
          <p:cNvPr id="4" name="Tekstvak 3"/>
          <p:cNvSpPr txBox="1"/>
          <p:nvPr/>
        </p:nvSpPr>
        <p:spPr>
          <a:xfrm>
            <a:off x="875211" y="414383"/>
            <a:ext cx="4990012" cy="769441"/>
          </a:xfrm>
          <a:prstGeom prst="rect">
            <a:avLst/>
          </a:prstGeom>
          <a:noFill/>
        </p:spPr>
        <p:txBody>
          <a:bodyPr wrap="square" rtlCol="0">
            <a:spAutoFit/>
          </a:bodyPr>
          <a:lstStyle/>
          <a:p>
            <a:r>
              <a:rPr lang="nl-NL" sz="4400" dirty="0">
                <a:latin typeface="Book Antiqua" panose="02040602050305030304" pitchFamily="18" charset="0"/>
              </a:rPr>
              <a:t>Definitie</a:t>
            </a:r>
          </a:p>
        </p:txBody>
      </p:sp>
    </p:spTree>
    <p:extLst>
      <p:ext uri="{BB962C8B-B14F-4D97-AF65-F5344CB8AC3E}">
        <p14:creationId xmlns:p14="http://schemas.microsoft.com/office/powerpoint/2010/main" val="389254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365759" y="1193856"/>
            <a:ext cx="11534504" cy="5324535"/>
          </a:xfrm>
          <a:prstGeom prst="rect">
            <a:avLst/>
          </a:prstGeom>
        </p:spPr>
        <p:txBody>
          <a:bodyPr wrap="square">
            <a:spAutoFit/>
          </a:bodyPr>
          <a:lstStyle/>
          <a:p>
            <a:r>
              <a:rPr lang="nl-NL" sz="2000" dirty="0">
                <a:latin typeface="Calibri" panose="020F0502020204030204" pitchFamily="34" charset="0"/>
                <a:cs typeface="Calibri" panose="020F0502020204030204" pitchFamily="34" charset="0"/>
              </a:rPr>
              <a:t>Is een kortdurende therapie die zich richt op het behalen van concrete en haalbare doelen. </a:t>
            </a:r>
          </a:p>
          <a:p>
            <a:endParaRPr lang="nl-NL" sz="2000" dirty="0">
              <a:latin typeface="Calibri" panose="020F0502020204030204" pitchFamily="34" charset="0"/>
              <a:cs typeface="Calibri" panose="020F0502020204030204" pitchFamily="34" charset="0"/>
            </a:endParaRPr>
          </a:p>
          <a:p>
            <a:r>
              <a:rPr lang="nl-NL" sz="2000" dirty="0">
                <a:latin typeface="Calibri" panose="020F0502020204030204" pitchFamily="34" charset="0"/>
                <a:cs typeface="Calibri" panose="020F0502020204030204" pitchFamily="34" charset="0"/>
              </a:rPr>
              <a:t>De therapeut speelt in de directieve therapie een sterk sturende rol. De therapeut geeft de cliënt duidelijke aanwijzingen over hoe klachten kunnen worden verholpen. De cliënt krijgt opdrachten mee naar huis die relatief gemakkelijk zijn uit te voeren, en leiden tot concrete resultaten. </a:t>
            </a:r>
          </a:p>
          <a:p>
            <a:endParaRPr lang="nl-NL" sz="2000" dirty="0">
              <a:latin typeface="Calibri" panose="020F0502020204030204" pitchFamily="34" charset="0"/>
              <a:cs typeface="Calibri" panose="020F0502020204030204" pitchFamily="34" charset="0"/>
            </a:endParaRPr>
          </a:p>
          <a:p>
            <a:r>
              <a:rPr lang="nl-NL" sz="2000" dirty="0">
                <a:latin typeface="Calibri" panose="020F0502020204030204" pitchFamily="34" charset="0"/>
                <a:cs typeface="Calibri" panose="020F0502020204030204" pitchFamily="34" charset="0"/>
              </a:rPr>
              <a:t>De kans op het slagen van de opdrachten en het gevoel van succes dat daarbij komt is groot. Op deze manier is er telkens duidelijke vooruitgang zichtbaar, en wordt er stap voor stap naar het geformuleerde doel toegewerkt.</a:t>
            </a:r>
          </a:p>
          <a:p>
            <a:endParaRPr lang="nl-NL" sz="2000" dirty="0">
              <a:latin typeface="Calibri" panose="020F0502020204030204" pitchFamily="34" charset="0"/>
              <a:cs typeface="Calibri" panose="020F0502020204030204" pitchFamily="34" charset="0"/>
            </a:endParaRPr>
          </a:p>
          <a:p>
            <a:r>
              <a:rPr lang="nl-NL" sz="2000" dirty="0">
                <a:latin typeface="Calibri" panose="020F0502020204030204" pitchFamily="34" charset="0"/>
                <a:cs typeface="Calibri" panose="020F0502020204030204" pitchFamily="34" charset="0"/>
              </a:rPr>
              <a:t>Door de sturende rol van de therapeut en de korte duur, is directieve therapie voornamelijk geschikt voor mensen met duidelijke klachten, die weinig behoefte hebben aan persoonlijke groei. Het is een praktische therapie met symptoombestrijding tot doel. </a:t>
            </a:r>
          </a:p>
          <a:p>
            <a:endParaRPr lang="nl-NL" sz="2000" dirty="0">
              <a:latin typeface="Calibri" panose="020F0502020204030204" pitchFamily="34" charset="0"/>
              <a:cs typeface="Calibri" panose="020F0502020204030204" pitchFamily="34" charset="0"/>
            </a:endParaRPr>
          </a:p>
          <a:p>
            <a:r>
              <a:rPr lang="nl-NL" sz="2000" dirty="0">
                <a:latin typeface="Calibri" panose="020F0502020204030204" pitchFamily="34" charset="0"/>
                <a:cs typeface="Calibri" panose="020F0502020204030204" pitchFamily="34" charset="0"/>
              </a:rPr>
              <a:t>Directieve therapie wordt ingezet bij veel verschillende klachten, zoals </a:t>
            </a:r>
            <a:r>
              <a:rPr lang="nl-NL" sz="2000" u="sng" dirty="0">
                <a:latin typeface="Calibri" panose="020F0502020204030204" pitchFamily="34" charset="0"/>
                <a:cs typeface="Calibri" panose="020F0502020204030204" pitchFamily="34" charset="0"/>
                <a:hlinkClick r:id="rId2"/>
              </a:rPr>
              <a:t>fobie</a:t>
            </a:r>
            <a:r>
              <a:rPr lang="nl-NL" sz="2000" dirty="0">
                <a:latin typeface="Calibri" panose="020F0502020204030204" pitchFamily="34" charset="0"/>
                <a:cs typeface="Calibri" panose="020F0502020204030204" pitchFamily="34" charset="0"/>
              </a:rPr>
              <a:t>, </a:t>
            </a:r>
            <a:r>
              <a:rPr lang="nl-NL" sz="2000" u="sng" dirty="0">
                <a:latin typeface="Calibri" panose="020F0502020204030204" pitchFamily="34" charset="0"/>
                <a:cs typeface="Calibri" panose="020F0502020204030204" pitchFamily="34" charset="0"/>
                <a:hlinkClick r:id="rId3"/>
              </a:rPr>
              <a:t>depressie</a:t>
            </a:r>
            <a:r>
              <a:rPr lang="nl-NL" sz="2000" dirty="0">
                <a:latin typeface="Calibri" panose="020F0502020204030204" pitchFamily="34" charset="0"/>
                <a:cs typeface="Calibri" panose="020F0502020204030204" pitchFamily="34" charset="0"/>
              </a:rPr>
              <a:t>, </a:t>
            </a:r>
            <a:r>
              <a:rPr lang="nl-NL" sz="2000" u="sng" dirty="0">
                <a:latin typeface="Calibri" panose="020F0502020204030204" pitchFamily="34" charset="0"/>
                <a:cs typeface="Calibri" panose="020F0502020204030204" pitchFamily="34" charset="0"/>
                <a:hlinkClick r:id="rId4" tooltip="Bezoek de relatietherapie pagina"/>
              </a:rPr>
              <a:t>relatie problemen</a:t>
            </a:r>
            <a:r>
              <a:rPr lang="nl-NL" sz="2000" dirty="0">
                <a:latin typeface="Calibri" panose="020F0502020204030204" pitchFamily="34" charset="0"/>
                <a:cs typeface="Calibri" panose="020F0502020204030204" pitchFamily="34" charset="0"/>
              </a:rPr>
              <a:t>, persoonlijkheidsstoornissen, </a:t>
            </a:r>
            <a:r>
              <a:rPr lang="nl-NL" sz="2000" u="sng" dirty="0">
                <a:latin typeface="Calibri" panose="020F0502020204030204" pitchFamily="34" charset="0"/>
                <a:cs typeface="Calibri" panose="020F0502020204030204" pitchFamily="34" charset="0"/>
                <a:hlinkClick r:id="rId5"/>
              </a:rPr>
              <a:t>angsten</a:t>
            </a:r>
            <a:r>
              <a:rPr lang="nl-NL" sz="2000" dirty="0">
                <a:latin typeface="Calibri" panose="020F0502020204030204" pitchFamily="34" charset="0"/>
                <a:cs typeface="Calibri" panose="020F0502020204030204" pitchFamily="34" charset="0"/>
              </a:rPr>
              <a:t>, en dwangstoornissen. Ook bij psychosomatische klachten (de lichamelijke uiting van psychische problemen) kan directieve therapie worden benut.</a:t>
            </a:r>
          </a:p>
        </p:txBody>
      </p:sp>
      <p:sp>
        <p:nvSpPr>
          <p:cNvPr id="4" name="Rechthoek 3"/>
          <p:cNvSpPr/>
          <p:nvPr/>
        </p:nvSpPr>
        <p:spPr>
          <a:xfrm>
            <a:off x="9307416" y="514197"/>
            <a:ext cx="1989647" cy="369332"/>
          </a:xfrm>
          <a:prstGeom prst="rect">
            <a:avLst/>
          </a:prstGeom>
        </p:spPr>
        <p:txBody>
          <a:bodyPr wrap="none">
            <a:spAutoFit/>
          </a:bodyPr>
          <a:lstStyle/>
          <a:p>
            <a:r>
              <a:rPr lang="nl-NL" dirty="0">
                <a:solidFill>
                  <a:srgbClr val="FFFF00"/>
                </a:solidFill>
                <a:latin typeface="Book Antiqua" panose="02040602050305030304" pitchFamily="18" charset="0"/>
              </a:rPr>
              <a:t>2. Psychotherapie</a:t>
            </a:r>
          </a:p>
        </p:txBody>
      </p:sp>
      <p:sp>
        <p:nvSpPr>
          <p:cNvPr id="5" name="Rechthoek 4"/>
          <p:cNvSpPr/>
          <p:nvPr/>
        </p:nvSpPr>
        <p:spPr>
          <a:xfrm>
            <a:off x="365759" y="654877"/>
            <a:ext cx="2900153" cy="400110"/>
          </a:xfrm>
          <a:prstGeom prst="rect">
            <a:avLst/>
          </a:prstGeom>
        </p:spPr>
        <p:txBody>
          <a:bodyPr wrap="none">
            <a:spAutoFit/>
          </a:bodyPr>
          <a:lstStyle/>
          <a:p>
            <a:r>
              <a:rPr lang="nl-NL" sz="2000" dirty="0">
                <a:solidFill>
                  <a:srgbClr val="FFFF00"/>
                </a:solidFill>
                <a:latin typeface="Book Antiqua" panose="02040602050305030304" pitchFamily="18" charset="0"/>
              </a:rPr>
              <a:t>  B</a:t>
            </a:r>
            <a:r>
              <a:rPr lang="nl-NL" sz="2000" u="sng" dirty="0">
                <a:solidFill>
                  <a:srgbClr val="FFFF00"/>
                </a:solidFill>
                <a:latin typeface="Book Antiqua" panose="02040602050305030304" pitchFamily="18" charset="0"/>
              </a:rPr>
              <a:t>. Directieve Therapie </a:t>
            </a:r>
          </a:p>
        </p:txBody>
      </p:sp>
    </p:spTree>
    <p:extLst>
      <p:ext uri="{BB962C8B-B14F-4D97-AF65-F5344CB8AC3E}">
        <p14:creationId xmlns:p14="http://schemas.microsoft.com/office/powerpoint/2010/main" val="4704236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742082" y="1237950"/>
            <a:ext cx="8793804" cy="400110"/>
          </a:xfrm>
          <a:prstGeom prst="rect">
            <a:avLst/>
          </a:prstGeom>
        </p:spPr>
        <p:txBody>
          <a:bodyPr wrap="square">
            <a:spAutoFit/>
          </a:bodyPr>
          <a:lstStyle/>
          <a:p>
            <a:r>
              <a:rPr lang="nl-NL" sz="2000" b="1" u="sng" dirty="0">
                <a:solidFill>
                  <a:srgbClr val="FFFF00"/>
                </a:solidFill>
                <a:latin typeface="Book Antiqua" panose="02040602050305030304" pitchFamily="18" charset="0"/>
              </a:rPr>
              <a:t>C. EMDR </a:t>
            </a:r>
            <a:r>
              <a:rPr lang="nl-NL" sz="2000" dirty="0">
                <a:latin typeface="Book Antiqua" panose="02040602050305030304" pitchFamily="18" charset="0"/>
              </a:rPr>
              <a:t>(Eye </a:t>
            </a:r>
            <a:r>
              <a:rPr lang="nl-NL" sz="2000" dirty="0" err="1">
                <a:latin typeface="Book Antiqua" panose="02040602050305030304" pitchFamily="18" charset="0"/>
              </a:rPr>
              <a:t>Movement</a:t>
            </a:r>
            <a:r>
              <a:rPr lang="nl-NL" sz="2000" dirty="0">
                <a:latin typeface="Book Antiqua" panose="02040602050305030304" pitchFamily="18" charset="0"/>
              </a:rPr>
              <a:t> </a:t>
            </a:r>
            <a:r>
              <a:rPr lang="nl-NL" sz="2000" dirty="0" err="1">
                <a:latin typeface="Book Antiqua" panose="02040602050305030304" pitchFamily="18" charset="0"/>
              </a:rPr>
              <a:t>Desensitization</a:t>
            </a:r>
            <a:r>
              <a:rPr lang="nl-NL" sz="2000" dirty="0">
                <a:latin typeface="Book Antiqua" panose="02040602050305030304" pitchFamily="18" charset="0"/>
              </a:rPr>
              <a:t> and </a:t>
            </a:r>
            <a:r>
              <a:rPr lang="nl-NL" sz="2000" dirty="0" err="1">
                <a:latin typeface="Book Antiqua" panose="02040602050305030304" pitchFamily="18" charset="0"/>
              </a:rPr>
              <a:t>Reprocessing</a:t>
            </a:r>
            <a:r>
              <a:rPr lang="nl-NL" sz="2000" dirty="0">
                <a:latin typeface="Book Antiqua" panose="02040602050305030304" pitchFamily="18" charset="0"/>
              </a:rPr>
              <a:t>)</a:t>
            </a:r>
            <a:endParaRPr lang="nl-NL" sz="2000" b="1" dirty="0">
              <a:solidFill>
                <a:srgbClr val="FFFF00"/>
              </a:solidFill>
              <a:latin typeface="Book Antiqua" panose="02040602050305030304" pitchFamily="18" charset="0"/>
            </a:endParaRPr>
          </a:p>
        </p:txBody>
      </p:sp>
      <p:sp>
        <p:nvSpPr>
          <p:cNvPr id="4" name="Rechthoek 3"/>
          <p:cNvSpPr/>
          <p:nvPr/>
        </p:nvSpPr>
        <p:spPr>
          <a:xfrm>
            <a:off x="9307416" y="514197"/>
            <a:ext cx="1989647" cy="369332"/>
          </a:xfrm>
          <a:prstGeom prst="rect">
            <a:avLst/>
          </a:prstGeom>
        </p:spPr>
        <p:txBody>
          <a:bodyPr wrap="none">
            <a:spAutoFit/>
          </a:bodyPr>
          <a:lstStyle/>
          <a:p>
            <a:r>
              <a:rPr lang="nl-NL" dirty="0">
                <a:solidFill>
                  <a:srgbClr val="FFFF00"/>
                </a:solidFill>
                <a:latin typeface="Book Antiqua" panose="02040602050305030304" pitchFamily="18" charset="0"/>
              </a:rPr>
              <a:t>2. Psychotherapie</a:t>
            </a:r>
          </a:p>
        </p:txBody>
      </p:sp>
      <p:sp>
        <p:nvSpPr>
          <p:cNvPr id="5" name="Rechthoek 4"/>
          <p:cNvSpPr/>
          <p:nvPr/>
        </p:nvSpPr>
        <p:spPr>
          <a:xfrm>
            <a:off x="471658" y="1992481"/>
            <a:ext cx="11036719" cy="3477875"/>
          </a:xfrm>
          <a:prstGeom prst="rect">
            <a:avLst/>
          </a:prstGeom>
        </p:spPr>
        <p:txBody>
          <a:bodyPr wrap="square">
            <a:spAutoFit/>
          </a:bodyPr>
          <a:lstStyle/>
          <a:p>
            <a:r>
              <a:rPr lang="nl-NL" sz="2000" dirty="0">
                <a:latin typeface="Book Antiqua" panose="02040602050305030304" pitchFamily="18" charset="0"/>
              </a:rPr>
              <a:t>Is een vorm van therapie die gericht is op het concreet laten uitdoven van angst ontstaan ten gevolge van traumatische ervaringen. EMDR bestaat sinds het begin van de jaren negentig en is populair. De methode kent voor- en tegenstanders. </a:t>
            </a:r>
          </a:p>
          <a:p>
            <a:endParaRPr lang="nl-NL" sz="2000" dirty="0">
              <a:latin typeface="Book Antiqua" panose="02040602050305030304" pitchFamily="18" charset="0"/>
            </a:endParaRPr>
          </a:p>
          <a:p>
            <a:r>
              <a:rPr lang="nl-NL" sz="2000" dirty="0">
                <a:latin typeface="Book Antiqua" panose="02040602050305030304" pitchFamily="18" charset="0"/>
              </a:rPr>
              <a:t>EMDR is ontwikkeld als therapeutische techniek voor de begeleiding van personen met enkelvoudige psychotrauma klachten. Dat wil zeggen, duidelijk afgebakende angsten ten gevolge van eenmalige ervaringen van (heftige,) traumatische aard, zoals bijvoorbeeld een zware aanrijding, verkracht worden, of het meemaken van een zelfmoord. </a:t>
            </a:r>
          </a:p>
          <a:p>
            <a:endParaRPr lang="nl-NL" sz="2000" dirty="0">
              <a:latin typeface="Book Antiqua" panose="02040602050305030304" pitchFamily="18" charset="0"/>
            </a:endParaRPr>
          </a:p>
          <a:p>
            <a:endParaRPr lang="nl-NL" sz="2000" dirty="0">
              <a:latin typeface="Book Antiqua" panose="02040602050305030304" pitchFamily="18" charset="0"/>
            </a:endParaRPr>
          </a:p>
          <a:p>
            <a:r>
              <a:rPr lang="nl-NL" sz="2000" dirty="0">
                <a:latin typeface="Book Antiqua" panose="02040602050305030304" pitchFamily="18" charset="0"/>
                <a:hlinkClick r:id="rId2"/>
              </a:rPr>
              <a:t>EMDR</a:t>
            </a:r>
            <a:endParaRPr lang="nl-NL" sz="2000" dirty="0">
              <a:latin typeface="Book Antiqua" panose="02040602050305030304" pitchFamily="18" charset="0"/>
            </a:endParaRPr>
          </a:p>
        </p:txBody>
      </p:sp>
    </p:spTree>
    <p:extLst>
      <p:ext uri="{BB962C8B-B14F-4D97-AF65-F5344CB8AC3E}">
        <p14:creationId xmlns:p14="http://schemas.microsoft.com/office/powerpoint/2010/main" val="13172158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268667" y="980224"/>
            <a:ext cx="11508377" cy="400110"/>
          </a:xfrm>
          <a:prstGeom prst="rect">
            <a:avLst/>
          </a:prstGeom>
        </p:spPr>
        <p:txBody>
          <a:bodyPr wrap="square">
            <a:spAutoFit/>
          </a:bodyPr>
          <a:lstStyle/>
          <a:p>
            <a:r>
              <a:rPr lang="nl-NL" sz="2000" b="1" u="sng" dirty="0">
                <a:solidFill>
                  <a:srgbClr val="FFFF00"/>
                </a:solidFill>
                <a:latin typeface="Book Antiqua" panose="02040602050305030304" pitchFamily="18" charset="0"/>
              </a:rPr>
              <a:t>D. Gedragstherapie</a:t>
            </a:r>
            <a:r>
              <a:rPr lang="nl-NL" sz="2000" u="sng" dirty="0">
                <a:solidFill>
                  <a:srgbClr val="FFFF00"/>
                </a:solidFill>
                <a:latin typeface="Book Antiqua" panose="02040602050305030304" pitchFamily="18" charset="0"/>
              </a:rPr>
              <a:t> </a:t>
            </a:r>
            <a:r>
              <a:rPr lang="nl-NL" sz="2000" dirty="0">
                <a:latin typeface="Book Antiqua" panose="02040602050305030304" pitchFamily="18" charset="0"/>
              </a:rPr>
              <a:t>is een techniek om op een opbouwende wijze gedrag te veranderen. </a:t>
            </a:r>
          </a:p>
        </p:txBody>
      </p:sp>
      <p:sp>
        <p:nvSpPr>
          <p:cNvPr id="5" name="Rechthoek 4"/>
          <p:cNvSpPr/>
          <p:nvPr/>
        </p:nvSpPr>
        <p:spPr>
          <a:xfrm>
            <a:off x="268667" y="1533034"/>
            <a:ext cx="11508377" cy="4401205"/>
          </a:xfrm>
          <a:prstGeom prst="rect">
            <a:avLst/>
          </a:prstGeom>
        </p:spPr>
        <p:txBody>
          <a:bodyPr wrap="square">
            <a:spAutoFit/>
          </a:bodyPr>
          <a:lstStyle/>
          <a:p>
            <a:r>
              <a:rPr lang="nl-NL" sz="2000" dirty="0">
                <a:latin typeface="Book Antiqua" panose="02040602050305030304" pitchFamily="18" charset="0"/>
              </a:rPr>
              <a:t>In de gedragstherapie werkt men niet of nauwelijks met een systeem van straffen om gedrag af te leren, maar meer met een beloningssysteem om een gedragsverandering (verbetering) aan te leren. Straf maakt namelijk alleen duidelijk wat iemand niet moet doen, en niet wat wél gewenst gedrag is. </a:t>
            </a:r>
          </a:p>
          <a:p>
            <a:endParaRPr lang="nl-NL" sz="2000" dirty="0">
              <a:latin typeface="Book Antiqua" panose="02040602050305030304" pitchFamily="18" charset="0"/>
            </a:endParaRPr>
          </a:p>
          <a:p>
            <a:r>
              <a:rPr lang="nl-NL" sz="2000" dirty="0">
                <a:latin typeface="Book Antiqua" panose="02040602050305030304" pitchFamily="18" charset="0"/>
              </a:rPr>
              <a:t>Binnen de gedragstherapie worden ook wel de begrippen positieve en negatieve bekrachtiging  gebruikt. </a:t>
            </a:r>
          </a:p>
          <a:p>
            <a:endParaRPr lang="nl-NL" sz="2000" dirty="0">
              <a:latin typeface="Book Antiqua" panose="02040602050305030304" pitchFamily="18" charset="0"/>
            </a:endParaRPr>
          </a:p>
          <a:p>
            <a:r>
              <a:rPr lang="nl-NL" sz="2000" dirty="0">
                <a:latin typeface="Book Antiqua" panose="02040602050305030304" pitchFamily="18" charset="0"/>
              </a:rPr>
              <a:t>In een gedragstherapie wordt eerst een </a:t>
            </a:r>
            <a:r>
              <a:rPr lang="nl-NL" sz="2000" i="1" dirty="0">
                <a:latin typeface="Book Antiqua" panose="02040602050305030304" pitchFamily="18" charset="0"/>
              </a:rPr>
              <a:t>functieanalyse</a:t>
            </a:r>
            <a:r>
              <a:rPr lang="nl-NL" sz="2000" dirty="0">
                <a:latin typeface="Book Antiqua" panose="02040602050305030304" pitchFamily="18" charset="0"/>
              </a:rPr>
              <a:t> wordt gemaakt, waarbij de wordingsgeschiedenis van de stoornis of de klacht aan de orde komt . Daarna wordt stil gestaan bij díe factoren die ervoor zorgen dat de klacht in stand blijft. </a:t>
            </a:r>
          </a:p>
          <a:p>
            <a:endParaRPr lang="nl-NL" sz="2000" dirty="0">
              <a:latin typeface="Book Antiqua" panose="02040602050305030304" pitchFamily="18" charset="0"/>
            </a:endParaRPr>
          </a:p>
          <a:p>
            <a:r>
              <a:rPr lang="nl-NL" sz="2000" dirty="0">
                <a:latin typeface="Book Antiqua" panose="02040602050305030304" pitchFamily="18" charset="0"/>
              </a:rPr>
              <a:t>Uiteindelijk richt de behandeling zich erop om die in stand houdende factoren te veranderen. Er wordt in gedragstherapie tussen de therapeut en de cliënt nauw samengewerkt om de klacht de baas te worden. </a:t>
            </a:r>
          </a:p>
        </p:txBody>
      </p:sp>
      <p:sp>
        <p:nvSpPr>
          <p:cNvPr id="6" name="Rechthoek 5"/>
          <p:cNvSpPr/>
          <p:nvPr/>
        </p:nvSpPr>
        <p:spPr>
          <a:xfrm>
            <a:off x="9307416" y="514197"/>
            <a:ext cx="1989647" cy="369332"/>
          </a:xfrm>
          <a:prstGeom prst="rect">
            <a:avLst/>
          </a:prstGeom>
        </p:spPr>
        <p:txBody>
          <a:bodyPr wrap="none">
            <a:spAutoFit/>
          </a:bodyPr>
          <a:lstStyle/>
          <a:p>
            <a:r>
              <a:rPr lang="nl-NL" dirty="0">
                <a:solidFill>
                  <a:srgbClr val="FFFF00"/>
                </a:solidFill>
                <a:latin typeface="Book Antiqua" panose="02040602050305030304" pitchFamily="18" charset="0"/>
              </a:rPr>
              <a:t>2. Psychotherapie</a:t>
            </a:r>
          </a:p>
        </p:txBody>
      </p:sp>
    </p:spTree>
    <p:extLst>
      <p:ext uri="{BB962C8B-B14F-4D97-AF65-F5344CB8AC3E}">
        <p14:creationId xmlns:p14="http://schemas.microsoft.com/office/powerpoint/2010/main" val="39042230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498146" y="1274356"/>
            <a:ext cx="11232300" cy="4862870"/>
          </a:xfrm>
          <a:prstGeom prst="rect">
            <a:avLst/>
          </a:prstGeom>
        </p:spPr>
        <p:txBody>
          <a:bodyPr wrap="square">
            <a:spAutoFit/>
          </a:bodyPr>
          <a:lstStyle/>
          <a:p>
            <a:r>
              <a:rPr lang="nl-NL" b="1" i="1" dirty="0">
                <a:solidFill>
                  <a:srgbClr val="FFFF00"/>
                </a:solidFill>
                <a:latin typeface="Book Antiqua" panose="02040602050305030304" pitchFamily="18" charset="0"/>
              </a:rPr>
              <a:t>Systematische desensitisatie</a:t>
            </a:r>
            <a:r>
              <a:rPr lang="nl-NL" b="1" dirty="0">
                <a:solidFill>
                  <a:srgbClr val="FFFF00"/>
                </a:solidFill>
                <a:latin typeface="Book Antiqua" panose="02040602050305030304" pitchFamily="18" charset="0"/>
              </a:rPr>
              <a:t> </a:t>
            </a:r>
            <a:r>
              <a:rPr lang="nl-NL" dirty="0">
                <a:latin typeface="Book Antiqua" panose="02040602050305030304" pitchFamily="18" charset="0"/>
              </a:rPr>
              <a:t>heet de techniek waarmee de gedragstherapeut de patiënt stapsgewijs afleert bang te zijn voor beangstigende situaties</a:t>
            </a:r>
          </a:p>
          <a:p>
            <a:endParaRPr lang="nl-NL" dirty="0">
              <a:latin typeface="Book Antiqua" panose="02040602050305030304" pitchFamily="18" charset="0"/>
            </a:endParaRPr>
          </a:p>
          <a:p>
            <a:endParaRPr lang="nl-NL" dirty="0">
              <a:latin typeface="Book Antiqua" panose="02040602050305030304" pitchFamily="18" charset="0"/>
            </a:endParaRPr>
          </a:p>
          <a:p>
            <a:r>
              <a:rPr lang="nl-NL" dirty="0">
                <a:latin typeface="Book Antiqua" panose="02040602050305030304" pitchFamily="18" charset="0"/>
              </a:rPr>
              <a:t>Het principe </a:t>
            </a:r>
            <a:r>
              <a:rPr lang="nl-NL" b="1" i="1" dirty="0">
                <a:solidFill>
                  <a:srgbClr val="FFFF00"/>
                </a:solidFill>
                <a:latin typeface="Book Antiqua" panose="02040602050305030304" pitchFamily="18" charset="0"/>
              </a:rPr>
              <a:t>van </a:t>
            </a:r>
            <a:r>
              <a:rPr lang="nl-NL" b="1" i="1" dirty="0" err="1">
                <a:solidFill>
                  <a:srgbClr val="FFFF00"/>
                </a:solidFill>
                <a:latin typeface="Book Antiqua" panose="02040602050305030304" pitchFamily="18" charset="0"/>
              </a:rPr>
              <a:t>Flooding</a:t>
            </a:r>
            <a:r>
              <a:rPr lang="nl-NL" b="1" i="1" dirty="0">
                <a:solidFill>
                  <a:srgbClr val="FFFF00"/>
                </a:solidFill>
                <a:latin typeface="Book Antiqua" panose="02040602050305030304" pitchFamily="18" charset="0"/>
              </a:rPr>
              <a:t> </a:t>
            </a:r>
            <a:r>
              <a:rPr lang="nl-NL" dirty="0">
                <a:latin typeface="Book Antiqua" panose="02040602050305030304" pitchFamily="18" charset="0"/>
              </a:rPr>
              <a:t>is dat niemand aan één stuk door bang kan zijn. Op een zeker moment is de angst als het ware op. Zo worden mensen met een enorme angst voor het een of ander net zo lang in die beangstigende situatie gehouden tot de angst voorbij is.</a:t>
            </a:r>
          </a:p>
          <a:p>
            <a:endParaRPr lang="nl-NL" dirty="0">
              <a:latin typeface="Book Antiqua" panose="02040602050305030304" pitchFamily="18" charset="0"/>
            </a:endParaRPr>
          </a:p>
          <a:p>
            <a:r>
              <a:rPr lang="nl-NL" sz="2000" b="1" i="1" dirty="0">
                <a:solidFill>
                  <a:srgbClr val="FFFF00"/>
                </a:solidFill>
                <a:latin typeface="Book Antiqua" panose="02040602050305030304" pitchFamily="18" charset="0"/>
              </a:rPr>
              <a:t>Exposure in vivo</a:t>
            </a:r>
            <a:r>
              <a:rPr lang="nl-NL" sz="2000" b="1" dirty="0">
                <a:solidFill>
                  <a:srgbClr val="FFFF00"/>
                </a:solidFill>
                <a:latin typeface="Book Antiqua" panose="02040602050305030304" pitchFamily="18" charset="0"/>
              </a:rPr>
              <a:t> </a:t>
            </a:r>
            <a:r>
              <a:rPr lang="nl-NL" sz="2000" dirty="0">
                <a:latin typeface="Book Antiqua" panose="02040602050305030304" pitchFamily="18" charset="0"/>
              </a:rPr>
              <a:t>betekent letterlijk </a:t>
            </a:r>
            <a:r>
              <a:rPr lang="nl-NL" sz="2000" i="1" dirty="0">
                <a:latin typeface="Book Antiqua" panose="02040602050305030304" pitchFamily="18" charset="0"/>
              </a:rPr>
              <a:t>live</a:t>
            </a:r>
            <a:r>
              <a:rPr lang="nl-NL" sz="2000" dirty="0">
                <a:latin typeface="Book Antiqua" panose="02040602050305030304" pitchFamily="18" charset="0"/>
              </a:rPr>
              <a:t> blootstelling. Bij exposure in vivo wordt een cliënt gevraagd om stapsgewijs zichzelf bloot te stellen aan datgene waar hij het bangst voor is.</a:t>
            </a:r>
          </a:p>
          <a:p>
            <a:endParaRPr lang="nl-NL" dirty="0">
              <a:latin typeface="Book Antiqua" panose="02040602050305030304" pitchFamily="18" charset="0"/>
            </a:endParaRPr>
          </a:p>
          <a:p>
            <a:r>
              <a:rPr lang="nl-NL" b="1" i="1" dirty="0">
                <a:solidFill>
                  <a:srgbClr val="FFFF00"/>
                </a:solidFill>
                <a:latin typeface="Book Antiqua" panose="02040602050305030304" pitchFamily="18" charset="0"/>
              </a:rPr>
              <a:t>Token economy </a:t>
            </a:r>
            <a:r>
              <a:rPr lang="nl-NL" dirty="0">
                <a:latin typeface="Book Antiqua" panose="02040602050305030304" pitchFamily="18" charset="0"/>
              </a:rPr>
              <a:t>is een operant programma waarbij positieve bekrachtiging gebeurt aan de hand van tokens die achteraf kunnen ingeruild worden voor andere zaken. Token economy wordt toegepast bij kinderen en volwassenen in uiteenlopende settings. </a:t>
            </a:r>
          </a:p>
          <a:p>
            <a:endParaRPr lang="nl-NL" dirty="0">
              <a:latin typeface="Book Antiqua" panose="02040602050305030304" pitchFamily="18" charset="0"/>
            </a:endParaRPr>
          </a:p>
          <a:p>
            <a:r>
              <a:rPr lang="nl-NL" u="sng" dirty="0">
                <a:latin typeface="Book Antiqua" panose="02040602050305030304" pitchFamily="18" charset="0"/>
              </a:rPr>
              <a:t>Gedragstherapie wordt veelvuldig toegepast bij fobieën.</a:t>
            </a:r>
          </a:p>
          <a:p>
            <a:endParaRPr lang="nl-NL" dirty="0">
              <a:latin typeface="Book Antiqua" panose="02040602050305030304" pitchFamily="18" charset="0"/>
            </a:endParaRPr>
          </a:p>
        </p:txBody>
      </p:sp>
      <p:sp>
        <p:nvSpPr>
          <p:cNvPr id="4" name="Rechthoek 3"/>
          <p:cNvSpPr/>
          <p:nvPr/>
        </p:nvSpPr>
        <p:spPr>
          <a:xfrm>
            <a:off x="498146" y="698863"/>
            <a:ext cx="2307042" cy="369332"/>
          </a:xfrm>
          <a:prstGeom prst="rect">
            <a:avLst/>
          </a:prstGeom>
        </p:spPr>
        <p:txBody>
          <a:bodyPr wrap="none">
            <a:spAutoFit/>
          </a:bodyPr>
          <a:lstStyle/>
          <a:p>
            <a:r>
              <a:rPr lang="nl-NL" b="1" u="sng" dirty="0">
                <a:solidFill>
                  <a:srgbClr val="FFFF00"/>
                </a:solidFill>
                <a:latin typeface="Book Antiqua" panose="02040602050305030304" pitchFamily="18" charset="0"/>
              </a:rPr>
              <a:t>D. Gedragstherapie</a:t>
            </a:r>
            <a:r>
              <a:rPr lang="nl-NL" u="sng" dirty="0">
                <a:solidFill>
                  <a:srgbClr val="FFFF00"/>
                </a:solidFill>
                <a:latin typeface="Book Antiqua" panose="02040602050305030304" pitchFamily="18" charset="0"/>
              </a:rPr>
              <a:t> </a:t>
            </a:r>
            <a:endParaRPr lang="nl-NL" dirty="0"/>
          </a:p>
        </p:txBody>
      </p:sp>
      <p:sp>
        <p:nvSpPr>
          <p:cNvPr id="5" name="Rechthoek 4"/>
          <p:cNvSpPr/>
          <p:nvPr/>
        </p:nvSpPr>
        <p:spPr>
          <a:xfrm>
            <a:off x="9307416" y="514197"/>
            <a:ext cx="1989647" cy="369332"/>
          </a:xfrm>
          <a:prstGeom prst="rect">
            <a:avLst/>
          </a:prstGeom>
        </p:spPr>
        <p:txBody>
          <a:bodyPr wrap="none">
            <a:spAutoFit/>
          </a:bodyPr>
          <a:lstStyle/>
          <a:p>
            <a:r>
              <a:rPr lang="nl-NL" dirty="0">
                <a:solidFill>
                  <a:srgbClr val="FFFF00"/>
                </a:solidFill>
                <a:latin typeface="Book Antiqua" panose="02040602050305030304" pitchFamily="18" charset="0"/>
              </a:rPr>
              <a:t>2. Psychotherapie</a:t>
            </a:r>
          </a:p>
        </p:txBody>
      </p:sp>
    </p:spTree>
    <p:extLst>
      <p:ext uri="{BB962C8B-B14F-4D97-AF65-F5344CB8AC3E}">
        <p14:creationId xmlns:p14="http://schemas.microsoft.com/office/powerpoint/2010/main" val="18969055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492565" y="306017"/>
            <a:ext cx="6558206" cy="707886"/>
          </a:xfrm>
          <a:prstGeom prst="rect">
            <a:avLst/>
          </a:prstGeom>
        </p:spPr>
        <p:txBody>
          <a:bodyPr wrap="none">
            <a:spAutoFit/>
          </a:bodyPr>
          <a:lstStyle/>
          <a:p>
            <a:r>
              <a:rPr lang="nl-NL" sz="4000" dirty="0">
                <a:solidFill>
                  <a:srgbClr val="FFFF00"/>
                </a:solidFill>
                <a:latin typeface="Book Antiqua" panose="02040602050305030304" pitchFamily="18" charset="0"/>
              </a:rPr>
              <a:t>3. Rehabilitatie/ Revalidatie</a:t>
            </a:r>
          </a:p>
        </p:txBody>
      </p:sp>
      <p:sp>
        <p:nvSpPr>
          <p:cNvPr id="4" name="Rechthoek 3"/>
          <p:cNvSpPr/>
          <p:nvPr/>
        </p:nvSpPr>
        <p:spPr>
          <a:xfrm>
            <a:off x="9307416" y="514197"/>
            <a:ext cx="1989647" cy="369332"/>
          </a:xfrm>
          <a:prstGeom prst="rect">
            <a:avLst/>
          </a:prstGeom>
        </p:spPr>
        <p:txBody>
          <a:bodyPr wrap="none">
            <a:spAutoFit/>
          </a:bodyPr>
          <a:lstStyle/>
          <a:p>
            <a:r>
              <a:rPr lang="nl-NL" dirty="0">
                <a:solidFill>
                  <a:srgbClr val="FFFF00"/>
                </a:solidFill>
                <a:latin typeface="Book Antiqua" panose="02040602050305030304" pitchFamily="18" charset="0"/>
              </a:rPr>
              <a:t>2. Psychotherapie</a:t>
            </a:r>
          </a:p>
        </p:txBody>
      </p:sp>
      <p:sp>
        <p:nvSpPr>
          <p:cNvPr id="5" name="Rechthoek 4"/>
          <p:cNvSpPr/>
          <p:nvPr/>
        </p:nvSpPr>
        <p:spPr>
          <a:xfrm>
            <a:off x="248040" y="1169559"/>
            <a:ext cx="11394635" cy="5324535"/>
          </a:xfrm>
          <a:prstGeom prst="rect">
            <a:avLst/>
          </a:prstGeom>
        </p:spPr>
        <p:txBody>
          <a:bodyPr wrap="square">
            <a:spAutoFit/>
          </a:bodyPr>
          <a:lstStyle/>
          <a:p>
            <a:r>
              <a:rPr lang="nl-NL" sz="2000" b="1" dirty="0">
                <a:solidFill>
                  <a:srgbClr val="FFFF00"/>
                </a:solidFill>
                <a:latin typeface="Book Antiqua" panose="02040602050305030304" pitchFamily="18" charset="0"/>
              </a:rPr>
              <a:t>Rehabilitatie</a:t>
            </a:r>
            <a:r>
              <a:rPr lang="nl-NL" sz="2000" dirty="0">
                <a:latin typeface="Book Antiqua" panose="02040602050305030304" pitchFamily="18" charset="0"/>
              </a:rPr>
              <a:t> is een vorm van hulpverlening aan mensen met ernstige en langdurige psychiatrische problematiek. Het is een visie die is uitgewerkt in een technologie. </a:t>
            </a:r>
          </a:p>
          <a:p>
            <a:endParaRPr lang="nl-NL" sz="2000" dirty="0">
              <a:latin typeface="Book Antiqua" panose="02040602050305030304" pitchFamily="18" charset="0"/>
            </a:endParaRPr>
          </a:p>
          <a:p>
            <a:r>
              <a:rPr lang="nl-NL" sz="2000" dirty="0">
                <a:latin typeface="Book Antiqua" panose="02040602050305030304" pitchFamily="18" charset="0"/>
              </a:rPr>
              <a:t>De </a:t>
            </a:r>
            <a:r>
              <a:rPr lang="nl-NL" sz="2000" i="1" dirty="0">
                <a:latin typeface="Book Antiqua" panose="02040602050305030304" pitchFamily="18" charset="0"/>
              </a:rPr>
              <a:t>visie</a:t>
            </a:r>
            <a:r>
              <a:rPr lang="nl-NL" sz="2000" dirty="0">
                <a:latin typeface="Book Antiqua" panose="02040602050305030304" pitchFamily="18" charset="0"/>
              </a:rPr>
              <a:t> gaat ervan uit dat hulpverlening altijd gericht behoort te zijn op de hele mens, gericht op diens wensen en behoeften en zoveel mogelijk aansluitend bij de sterke kanten van het individu. </a:t>
            </a:r>
          </a:p>
          <a:p>
            <a:endParaRPr lang="nl-NL" sz="2000" dirty="0">
              <a:latin typeface="Book Antiqua" panose="02040602050305030304" pitchFamily="18" charset="0"/>
            </a:endParaRPr>
          </a:p>
          <a:p>
            <a:r>
              <a:rPr lang="nl-NL" sz="2000" dirty="0">
                <a:latin typeface="Book Antiqua" panose="02040602050305030304" pitchFamily="18" charset="0"/>
              </a:rPr>
              <a:t>De </a:t>
            </a:r>
            <a:r>
              <a:rPr lang="nl-NL" sz="2000" i="1" dirty="0">
                <a:latin typeface="Book Antiqua" panose="02040602050305030304" pitchFamily="18" charset="0"/>
              </a:rPr>
              <a:t>techniek</a:t>
            </a:r>
            <a:r>
              <a:rPr lang="nl-NL" sz="2000" dirty="0">
                <a:latin typeface="Book Antiqua" panose="02040602050305030304" pitchFamily="18" charset="0"/>
              </a:rPr>
              <a:t> is erop gericht mensen te helpen bij het verkennen, kiezen, verkrijgen en behouden van persoonlijke doelen. Ze bestaat uit gesprekshandleidingen voor het ondersteunen van </a:t>
            </a:r>
          </a:p>
          <a:p>
            <a:endParaRPr lang="nl-NL" sz="2000" dirty="0">
              <a:latin typeface="Book Antiqua" panose="02040602050305030304" pitchFamily="18" charset="0"/>
            </a:endParaRPr>
          </a:p>
          <a:p>
            <a:pPr>
              <a:buFont typeface="Arial" panose="020B0604020202020204" pitchFamily="34" charset="0"/>
              <a:buChar char="•"/>
            </a:pPr>
            <a:r>
              <a:rPr lang="nl-NL" sz="2000" dirty="0">
                <a:latin typeface="Book Antiqua" panose="02040602050305030304" pitchFamily="18" charset="0"/>
              </a:rPr>
              <a:t> </a:t>
            </a:r>
            <a:r>
              <a:rPr lang="nl-NL" dirty="0">
                <a:latin typeface="Book Antiqua" panose="02040602050305030304" pitchFamily="18" charset="0"/>
              </a:rPr>
              <a:t>Het onderzoeken en ontwikkelen van doelvaardigheid (d.i. het vermogen om een doel te stellen)</a:t>
            </a:r>
          </a:p>
          <a:p>
            <a:pPr>
              <a:buFont typeface="Arial" panose="020B0604020202020204" pitchFamily="34" charset="0"/>
              <a:buChar char="•"/>
            </a:pPr>
            <a:r>
              <a:rPr lang="nl-NL" dirty="0">
                <a:latin typeface="Book Antiqua" panose="02040602050305030304" pitchFamily="18" charset="0"/>
              </a:rPr>
              <a:t> Het stellen van doelen</a:t>
            </a:r>
          </a:p>
          <a:p>
            <a:pPr>
              <a:buFont typeface="Arial" panose="020B0604020202020204" pitchFamily="34" charset="0"/>
              <a:buChar char="•"/>
            </a:pPr>
            <a:r>
              <a:rPr lang="nl-NL" dirty="0">
                <a:latin typeface="Book Antiqua" panose="02040602050305030304" pitchFamily="18" charset="0"/>
              </a:rPr>
              <a:t> Het nagaan van de noodzakelijke vaardigheden en hulpbronnen om die doelen te bereiken</a:t>
            </a:r>
          </a:p>
          <a:p>
            <a:pPr>
              <a:buFont typeface="Arial" panose="020B0604020202020204" pitchFamily="34" charset="0"/>
              <a:buChar char="•"/>
            </a:pPr>
            <a:r>
              <a:rPr lang="nl-NL" dirty="0">
                <a:latin typeface="Book Antiqua" panose="02040602050305030304" pitchFamily="18" charset="0"/>
              </a:rPr>
              <a:t> Het leren of op de juiste momenten leren toepassen van vaardigheden</a:t>
            </a:r>
          </a:p>
          <a:p>
            <a:pPr>
              <a:buFont typeface="Arial" panose="020B0604020202020204" pitchFamily="34" charset="0"/>
              <a:buChar char="•"/>
            </a:pPr>
            <a:r>
              <a:rPr lang="nl-NL" dirty="0">
                <a:latin typeface="Book Antiqua" panose="02040602050305030304" pitchFamily="18" charset="0"/>
              </a:rPr>
              <a:t> Het creëren, verkrijgen of gebruiken van hulpbronnen</a:t>
            </a:r>
          </a:p>
          <a:p>
            <a:pPr>
              <a:buFont typeface="Arial" panose="020B0604020202020204" pitchFamily="34" charset="0"/>
              <a:buChar char="•"/>
            </a:pPr>
            <a:r>
              <a:rPr lang="nl-NL" dirty="0">
                <a:latin typeface="Book Antiqua" panose="02040602050305030304" pitchFamily="18" charset="0"/>
              </a:rPr>
              <a:t> De planning van het proces</a:t>
            </a:r>
          </a:p>
          <a:p>
            <a:pPr>
              <a:buFont typeface="Arial" panose="020B0604020202020204" pitchFamily="34" charset="0"/>
              <a:buChar char="•"/>
            </a:pPr>
            <a:endParaRPr lang="nl-NL" sz="2000" dirty="0">
              <a:latin typeface="Book Antiqua" panose="02040602050305030304" pitchFamily="18" charset="0"/>
            </a:endParaRPr>
          </a:p>
          <a:p>
            <a:r>
              <a:rPr lang="nl-NL" dirty="0">
                <a:latin typeface="Book Antiqua" panose="02040602050305030304" pitchFamily="18" charset="0"/>
                <a:hlinkClick r:id="rId2"/>
              </a:rPr>
              <a:t>Rehabilitatie</a:t>
            </a:r>
            <a:endParaRPr lang="nl-NL" dirty="0">
              <a:latin typeface="Book Antiqua" panose="02040602050305030304" pitchFamily="18" charset="0"/>
            </a:endParaRPr>
          </a:p>
        </p:txBody>
      </p:sp>
    </p:spTree>
    <p:extLst>
      <p:ext uri="{BB962C8B-B14F-4D97-AF65-F5344CB8AC3E}">
        <p14:creationId xmlns:p14="http://schemas.microsoft.com/office/powerpoint/2010/main" val="18344318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Herstel is…</a:t>
            </a:r>
          </a:p>
        </p:txBody>
      </p:sp>
      <p:sp>
        <p:nvSpPr>
          <p:cNvPr id="3" name="Tijdelijke aanduiding voor inhoud 2"/>
          <p:cNvSpPr>
            <a:spLocks noGrp="1"/>
          </p:cNvSpPr>
          <p:nvPr>
            <p:ph sz="quarter" idx="1"/>
          </p:nvPr>
        </p:nvSpPr>
        <p:spPr/>
        <p:txBody>
          <a:bodyPr/>
          <a:lstStyle/>
          <a:p>
            <a:r>
              <a:rPr lang="nl-NL" dirty="0"/>
              <a:t>Herstel is hoe cliënten hun psychische kwetsbaarheden een plek geven in hun leven om zo een zinvol leven op te bouwen.</a:t>
            </a:r>
          </a:p>
          <a:p>
            <a:endParaRPr lang="nl-NL" dirty="0"/>
          </a:p>
          <a:p>
            <a:endParaRPr lang="nl-NL" dirty="0"/>
          </a:p>
          <a:p>
            <a:r>
              <a:rPr lang="nl-NL" dirty="0"/>
              <a:t>Herstel is een uniek proces van persoonlijke verandering waarin ruimte is voor zingeving en het opnieuw betekenis geven aan je leven.</a:t>
            </a:r>
          </a:p>
          <a:p>
            <a:endParaRPr lang="nl-NL" dirty="0"/>
          </a:p>
        </p:txBody>
      </p:sp>
    </p:spTree>
    <p:extLst>
      <p:ext uri="{BB962C8B-B14F-4D97-AF65-F5344CB8AC3E}">
        <p14:creationId xmlns:p14="http://schemas.microsoft.com/office/powerpoint/2010/main" val="3776646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Fasen van herstel</a:t>
            </a:r>
          </a:p>
        </p:txBody>
      </p:sp>
      <p:sp>
        <p:nvSpPr>
          <p:cNvPr id="3" name="Tijdelijke aanduiding voor inhoud 2"/>
          <p:cNvSpPr>
            <a:spLocks noGrp="1"/>
          </p:cNvSpPr>
          <p:nvPr>
            <p:ph sz="quarter" idx="1"/>
          </p:nvPr>
        </p:nvSpPr>
        <p:spPr/>
        <p:txBody>
          <a:bodyPr>
            <a:normAutofit fontScale="92500" lnSpcReduction="10000"/>
          </a:bodyPr>
          <a:lstStyle/>
          <a:p>
            <a:r>
              <a:rPr lang="nl-NL" dirty="0"/>
              <a:t>Overweldigd worden door de aandoening. De ontreddering en verwarring van de cliënt staan op de voorgrond.</a:t>
            </a:r>
          </a:p>
          <a:p>
            <a:r>
              <a:rPr lang="nl-NL" dirty="0"/>
              <a:t>Worstelen met de aandoening. De cliënt kent nog steeds angst om overspoeld te worden door de aandoening, maar vraagt zich nu ook af hoe hij ermee verder kan leven.</a:t>
            </a:r>
          </a:p>
          <a:p>
            <a:r>
              <a:rPr lang="nl-NL" dirty="0"/>
              <a:t>Leven met de aandoening. In deze fase beseft de cliënt meer en meer dat hij in staat is om met de aandoening om te gaan.</a:t>
            </a:r>
          </a:p>
          <a:p>
            <a:r>
              <a:rPr lang="nl-NL" dirty="0"/>
              <a:t>Leven voorbij de aandoening. De aandoening raakt steeds meer op de achtergrond</a:t>
            </a:r>
          </a:p>
          <a:p>
            <a:endParaRPr lang="nl-NL" dirty="0"/>
          </a:p>
          <a:p>
            <a:endParaRPr lang="nl-NL" dirty="0"/>
          </a:p>
          <a:p>
            <a:r>
              <a:rPr lang="nl-NL" dirty="0"/>
              <a:t>Herstel is geen lineair proces en geen doel op zich!</a:t>
            </a:r>
          </a:p>
          <a:p>
            <a:endParaRPr lang="nl-NL" dirty="0"/>
          </a:p>
        </p:txBody>
      </p:sp>
    </p:spTree>
    <p:extLst>
      <p:ext uri="{BB962C8B-B14F-4D97-AF65-F5344CB8AC3E}">
        <p14:creationId xmlns:p14="http://schemas.microsoft.com/office/powerpoint/2010/main" val="1033630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Herstelfactoren</a:t>
            </a:r>
          </a:p>
        </p:txBody>
      </p:sp>
      <p:sp>
        <p:nvSpPr>
          <p:cNvPr id="3" name="Tijdelijke aanduiding voor inhoud 2"/>
          <p:cNvSpPr>
            <a:spLocks noGrp="1"/>
          </p:cNvSpPr>
          <p:nvPr>
            <p:ph sz="quarter" idx="1"/>
          </p:nvPr>
        </p:nvSpPr>
        <p:spPr/>
        <p:txBody>
          <a:bodyPr/>
          <a:lstStyle/>
          <a:p>
            <a:endParaRPr lang="nl-NL" dirty="0"/>
          </a:p>
          <a:p>
            <a:r>
              <a:rPr lang="nl-NL" dirty="0"/>
              <a:t>Zelf keuzes maken</a:t>
            </a:r>
          </a:p>
          <a:p>
            <a:r>
              <a:rPr lang="nl-NL" dirty="0"/>
              <a:t>Hoop, geloof en vertrouwen</a:t>
            </a:r>
          </a:p>
          <a:p>
            <a:r>
              <a:rPr lang="nl-NL" dirty="0"/>
              <a:t>Vervullen van maatschappelijke rollen</a:t>
            </a:r>
          </a:p>
          <a:p>
            <a:r>
              <a:rPr lang="nl-NL" dirty="0"/>
              <a:t>Een betekenisvol netwerk</a:t>
            </a:r>
          </a:p>
          <a:p>
            <a:r>
              <a:rPr lang="nl-NL" dirty="0"/>
              <a:t>Deelname aan activiteiten</a:t>
            </a:r>
          </a:p>
          <a:p>
            <a:r>
              <a:rPr lang="nl-NL" dirty="0"/>
              <a:t>Medicatie</a:t>
            </a:r>
          </a:p>
          <a:p>
            <a:r>
              <a:rPr lang="nl-NL" dirty="0"/>
              <a:t>Ondersteuning bij praktische zaken</a:t>
            </a:r>
          </a:p>
          <a:p>
            <a:endParaRPr lang="nl-NL" dirty="0"/>
          </a:p>
        </p:txBody>
      </p:sp>
    </p:spTree>
    <p:extLst>
      <p:ext uri="{BB962C8B-B14F-4D97-AF65-F5344CB8AC3E}">
        <p14:creationId xmlns:p14="http://schemas.microsoft.com/office/powerpoint/2010/main" val="3405885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Herstelgericht werken</a:t>
            </a:r>
          </a:p>
        </p:txBody>
      </p:sp>
      <p:sp>
        <p:nvSpPr>
          <p:cNvPr id="3" name="Tijdelijke aanduiding voor inhoud 2"/>
          <p:cNvSpPr>
            <a:spLocks noGrp="1"/>
          </p:cNvSpPr>
          <p:nvPr>
            <p:ph sz="quarter" idx="1"/>
          </p:nvPr>
        </p:nvSpPr>
        <p:spPr/>
        <p:txBody>
          <a:bodyPr/>
          <a:lstStyle/>
          <a:p>
            <a:r>
              <a:rPr lang="nl-NL" dirty="0"/>
              <a:t>Mogelijke valkuilen in de begeleiding:</a:t>
            </a:r>
          </a:p>
          <a:p>
            <a:endParaRPr lang="nl-NL" dirty="0"/>
          </a:p>
          <a:p>
            <a:r>
              <a:rPr lang="nl-NL" dirty="0"/>
              <a:t>Tempo van de begeleiding</a:t>
            </a:r>
          </a:p>
          <a:p>
            <a:r>
              <a:rPr lang="nl-NL" dirty="0"/>
              <a:t>Machteloosheid van de begeleider</a:t>
            </a:r>
          </a:p>
          <a:p>
            <a:r>
              <a:rPr lang="nl-NL" dirty="0"/>
              <a:t>Dromen ontnemen</a:t>
            </a:r>
          </a:p>
          <a:p>
            <a:r>
              <a:rPr lang="nl-NL" dirty="0"/>
              <a:t>Beslissen voor de cliënt</a:t>
            </a:r>
          </a:p>
          <a:p>
            <a:r>
              <a:rPr lang="nl-NL" dirty="0"/>
              <a:t>Angst voor terugval</a:t>
            </a:r>
          </a:p>
          <a:p>
            <a:r>
              <a:rPr lang="nl-NL" dirty="0"/>
              <a:t>Eigen normen en waarden opleggen</a:t>
            </a:r>
          </a:p>
          <a:p>
            <a:r>
              <a:rPr lang="nl-NL" dirty="0"/>
              <a:t>Niet nakomen van afspraken en beloften</a:t>
            </a:r>
          </a:p>
          <a:p>
            <a:endParaRPr lang="nl-NL" dirty="0"/>
          </a:p>
        </p:txBody>
      </p:sp>
    </p:spTree>
    <p:extLst>
      <p:ext uri="{BB962C8B-B14F-4D97-AF65-F5344CB8AC3E}">
        <p14:creationId xmlns:p14="http://schemas.microsoft.com/office/powerpoint/2010/main" val="967321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sz="quarter" idx="1"/>
          </p:nvPr>
        </p:nvSpPr>
        <p:spPr/>
        <p:txBody>
          <a:bodyPr/>
          <a:lstStyle/>
          <a:p>
            <a:endParaRPr lang="nl-NL"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0539" y="2581275"/>
            <a:ext cx="3590925"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6821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526814" y="1676453"/>
            <a:ext cx="9875520" cy="646331"/>
          </a:xfrm>
          <a:prstGeom prst="rect">
            <a:avLst/>
          </a:prstGeom>
        </p:spPr>
        <p:txBody>
          <a:bodyPr wrap="square">
            <a:spAutoFit/>
          </a:bodyPr>
          <a:lstStyle/>
          <a:p>
            <a:r>
              <a:rPr lang="nl-NL" b="1" u="sng" dirty="0">
                <a:latin typeface="Book Antiqua" panose="02040602050305030304" pitchFamily="18" charset="0"/>
              </a:rPr>
              <a:t>Genezing</a:t>
            </a:r>
            <a:r>
              <a:rPr lang="nl-NL" dirty="0">
                <a:latin typeface="Book Antiqua" panose="02040602050305030304" pitchFamily="18" charset="0"/>
              </a:rPr>
              <a:t> (</a:t>
            </a:r>
            <a:r>
              <a:rPr lang="nl-NL" i="1" dirty="0">
                <a:latin typeface="Book Antiqua" panose="02040602050305030304" pitchFamily="18" charset="0"/>
              </a:rPr>
              <a:t>curatie</a:t>
            </a:r>
            <a:r>
              <a:rPr lang="nl-NL" dirty="0">
                <a:latin typeface="Book Antiqua" panose="02040602050305030304" pitchFamily="18" charset="0"/>
              </a:rPr>
              <a:t>) is het proces waarbij de verschijnselen van een ziekte, spontaan of door een behandeling verdwijnen, waardoor de gezondheid hersteld wordt.</a:t>
            </a:r>
          </a:p>
        </p:txBody>
      </p:sp>
      <p:sp>
        <p:nvSpPr>
          <p:cNvPr id="4" name="Rechthoek 3"/>
          <p:cNvSpPr/>
          <p:nvPr/>
        </p:nvSpPr>
        <p:spPr>
          <a:xfrm>
            <a:off x="526814" y="612503"/>
            <a:ext cx="10128178" cy="923330"/>
          </a:xfrm>
          <a:prstGeom prst="rect">
            <a:avLst/>
          </a:prstGeom>
        </p:spPr>
        <p:txBody>
          <a:bodyPr wrap="square">
            <a:spAutoFit/>
          </a:bodyPr>
          <a:lstStyle/>
          <a:p>
            <a:r>
              <a:rPr lang="nl-NL" u="sng" dirty="0">
                <a:latin typeface="Book Antiqua" panose="02040602050305030304" pitchFamily="18" charset="0"/>
              </a:rPr>
              <a:t>Behandeling</a:t>
            </a:r>
            <a:r>
              <a:rPr lang="nl-NL" dirty="0">
                <a:latin typeface="Book Antiqua" panose="02040602050305030304" pitchFamily="18" charset="0"/>
              </a:rPr>
              <a:t> is gericht op klinisch herstel. Bij behandeling veronderstelt men een stoornis en werkt men toe naar het terugdringen van die stoornis vooral door het verminderen van de symptomen. </a:t>
            </a:r>
          </a:p>
        </p:txBody>
      </p:sp>
      <p:sp>
        <p:nvSpPr>
          <p:cNvPr id="5" name="Rechthoek 4"/>
          <p:cNvSpPr/>
          <p:nvPr/>
        </p:nvSpPr>
        <p:spPr>
          <a:xfrm>
            <a:off x="526814" y="2652428"/>
            <a:ext cx="10128178" cy="646331"/>
          </a:xfrm>
          <a:prstGeom prst="rect">
            <a:avLst/>
          </a:prstGeom>
        </p:spPr>
        <p:txBody>
          <a:bodyPr wrap="square">
            <a:spAutoFit/>
          </a:bodyPr>
          <a:lstStyle/>
          <a:p>
            <a:r>
              <a:rPr lang="nl-NL" u="sng" dirty="0">
                <a:latin typeface="Book Antiqua" panose="02040602050305030304" pitchFamily="18" charset="0"/>
              </a:rPr>
              <a:t>Herstelbenadering</a:t>
            </a:r>
            <a:r>
              <a:rPr lang="nl-NL" dirty="0">
                <a:latin typeface="Book Antiqua" panose="02040602050305030304" pitchFamily="18" charset="0"/>
              </a:rPr>
              <a:t> is gericht op persoonlijk herstel en benadrukt de eigen ervaring van de persoon die lijdt onder de psychische aandoening. </a:t>
            </a:r>
          </a:p>
        </p:txBody>
      </p:sp>
      <p:sp>
        <p:nvSpPr>
          <p:cNvPr id="7" name="Rectangle 2"/>
          <p:cNvSpPr>
            <a:spLocks noChangeArrowheads="1"/>
          </p:cNvSpPr>
          <p:nvPr/>
        </p:nvSpPr>
        <p:spPr bwMode="auto">
          <a:xfrm>
            <a:off x="526814" y="3722964"/>
            <a:ext cx="1115138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nl-NL" altLang="nl-NL" u="sng" dirty="0">
                <a:latin typeface="Book Antiqua" panose="02040602050305030304" pitchFamily="18" charset="0"/>
              </a:rPr>
              <a:t>F</a:t>
            </a:r>
            <a:r>
              <a:rPr kumimoji="0" lang="nl-NL" altLang="nl-NL" sz="1800" b="0" i="0" u="sng" strike="noStrike" cap="none" normalizeH="0" baseline="0" dirty="0">
                <a:ln>
                  <a:noFill/>
                </a:ln>
                <a:solidFill>
                  <a:schemeClr val="tx1"/>
                </a:solidFill>
                <a:effectLst/>
                <a:latin typeface="Book Antiqua" panose="02040602050305030304" pitchFamily="18" charset="0"/>
              </a:rPr>
              <a:t>unctionele gezondheidspatronen </a:t>
            </a:r>
            <a:r>
              <a:rPr kumimoji="0" lang="nl-NL" altLang="nl-NL" sz="1800" b="0" i="0" u="none" strike="noStrike" cap="none" normalizeH="0" baseline="0" dirty="0">
                <a:ln>
                  <a:noFill/>
                </a:ln>
                <a:solidFill>
                  <a:schemeClr val="tx1"/>
                </a:solidFill>
                <a:effectLst/>
                <a:latin typeface="Book Antiqua" panose="02040602050305030304" pitchFamily="18" charset="0"/>
              </a:rPr>
              <a:t>worden beïnvloed door lichamelijke,</a:t>
            </a:r>
            <a:r>
              <a:rPr kumimoji="0" lang="nl-NL" altLang="nl-NL" sz="1800" b="0" i="0" u="none" strike="noStrike" cap="none" normalizeH="0" dirty="0">
                <a:ln>
                  <a:noFill/>
                </a:ln>
                <a:solidFill>
                  <a:schemeClr val="tx1"/>
                </a:solidFill>
                <a:effectLst/>
                <a:latin typeface="Book Antiqua" panose="02040602050305030304" pitchFamily="18" charset="0"/>
              </a:rPr>
              <a:t> </a:t>
            </a:r>
            <a:r>
              <a:rPr kumimoji="0" lang="nl-NL" altLang="nl-NL" sz="1800" b="0" i="0" u="none" strike="noStrike" cap="none" normalizeH="0" baseline="0" dirty="0">
                <a:ln>
                  <a:noFill/>
                </a:ln>
                <a:solidFill>
                  <a:schemeClr val="tx1"/>
                </a:solidFill>
                <a:effectLst/>
                <a:latin typeface="Book Antiqua" panose="02040602050305030304" pitchFamily="18" charset="0"/>
              </a:rPr>
              <a:t>ontwikkelingsbepaalde, culturele, </a:t>
            </a: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800" b="0" i="0" u="none" strike="noStrike" cap="none" normalizeH="0" baseline="0" dirty="0">
                <a:ln>
                  <a:noFill/>
                </a:ln>
                <a:solidFill>
                  <a:schemeClr val="tx1"/>
                </a:solidFill>
                <a:effectLst/>
                <a:latin typeface="Book Antiqua" panose="02040602050305030304" pitchFamily="18" charset="0"/>
              </a:rPr>
              <a:t>sociale en spirituele factoren.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Book Antiqua" panose="02040602050305030304" pitchFamily="18" charset="0"/>
            </a:endParaRPr>
          </a:p>
        </p:txBody>
      </p:sp>
      <p:sp>
        <p:nvSpPr>
          <p:cNvPr id="2" name="Tekstvak 1"/>
          <p:cNvSpPr txBox="1"/>
          <p:nvPr/>
        </p:nvSpPr>
        <p:spPr>
          <a:xfrm>
            <a:off x="526814" y="4749421"/>
            <a:ext cx="10426889" cy="923330"/>
          </a:xfrm>
          <a:prstGeom prst="rect">
            <a:avLst/>
          </a:prstGeom>
          <a:noFill/>
        </p:spPr>
        <p:txBody>
          <a:bodyPr wrap="square" rtlCol="0">
            <a:spAutoFit/>
          </a:bodyPr>
          <a:lstStyle/>
          <a:p>
            <a:pPr lvl="0" defTabSz="914400" eaLnBrk="0" fontAlgn="base" hangingPunct="0">
              <a:spcBef>
                <a:spcPct val="0"/>
              </a:spcBef>
              <a:spcAft>
                <a:spcPct val="0"/>
              </a:spcAft>
            </a:pPr>
            <a:r>
              <a:rPr lang="nl-NL" altLang="nl-NL" u="sng" dirty="0">
                <a:latin typeface="Book Antiqua" panose="02040602050305030304" pitchFamily="18" charset="0"/>
              </a:rPr>
              <a:t>Dysfunctionele gezond­heidspatronen </a:t>
            </a:r>
            <a:r>
              <a:rPr lang="nl-NL" altLang="nl-NL" dirty="0">
                <a:latin typeface="Book Antiqua" panose="02040602050305030304" pitchFamily="18" charset="0"/>
              </a:rPr>
              <a:t>kunnen ontstaan door ziekte. Maar ook kunnen</a:t>
            </a:r>
          </a:p>
          <a:p>
            <a:pPr lvl="0" defTabSz="914400" eaLnBrk="0" fontAlgn="base" hangingPunct="0">
              <a:spcBef>
                <a:spcPct val="0"/>
              </a:spcBef>
              <a:spcAft>
                <a:spcPct val="0"/>
              </a:spcAft>
            </a:pPr>
            <a:r>
              <a:rPr lang="nl-NL" altLang="nl-NL" dirty="0">
                <a:latin typeface="Book Antiqua" panose="02040602050305030304" pitchFamily="18" charset="0"/>
              </a:rPr>
              <a:t>dysfunctionele ge­zondheidspatronen tot ziekte leiden. </a:t>
            </a:r>
          </a:p>
          <a:p>
            <a:endParaRPr lang="nl-NL" dirty="0"/>
          </a:p>
        </p:txBody>
      </p:sp>
    </p:spTree>
    <p:extLst>
      <p:ext uri="{BB962C8B-B14F-4D97-AF65-F5344CB8AC3E}">
        <p14:creationId xmlns:p14="http://schemas.microsoft.com/office/powerpoint/2010/main" val="718473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274319" y="1106856"/>
            <a:ext cx="10816045" cy="4862870"/>
          </a:xfrm>
          <a:prstGeom prst="rect">
            <a:avLst/>
          </a:prstGeom>
        </p:spPr>
        <p:txBody>
          <a:bodyPr wrap="square">
            <a:spAutoFit/>
          </a:bodyPr>
          <a:lstStyle/>
          <a:p>
            <a:r>
              <a:rPr lang="nl-NL" b="1" dirty="0">
                <a:solidFill>
                  <a:srgbClr val="FFFF00"/>
                </a:solidFill>
                <a:latin typeface="Book Antiqua" panose="02040602050305030304" pitchFamily="18" charset="0"/>
              </a:rPr>
              <a:t>Kennis</a:t>
            </a:r>
          </a:p>
          <a:p>
            <a:r>
              <a:rPr lang="nl-NL" dirty="0">
                <a:latin typeface="Book Antiqua" panose="02040602050305030304" pitchFamily="18" charset="0"/>
              </a:rPr>
              <a:t>De cliënt informeren over de aandoening, de oorzaken, de symptomen, het verloop en de behandeling. De persoon in kwestie komt te weten welke mogelijkheden er zijn om met de handicap om te gaan, welke wegen er zijn om maatschappelijke ondersteuning te verwerven, en hoe hij kan opkomen voor zijn eigen rechten en behoeften. </a:t>
            </a:r>
          </a:p>
          <a:p>
            <a:endParaRPr lang="nl-NL" b="1" dirty="0">
              <a:latin typeface="Book Antiqua" panose="02040602050305030304" pitchFamily="18" charset="0"/>
            </a:endParaRPr>
          </a:p>
          <a:p>
            <a:r>
              <a:rPr lang="nl-NL" b="1" dirty="0">
                <a:solidFill>
                  <a:srgbClr val="FFFF00"/>
                </a:solidFill>
                <a:latin typeface="Book Antiqua" panose="02040602050305030304" pitchFamily="18" charset="0"/>
              </a:rPr>
              <a:t>Acceptatie</a:t>
            </a:r>
          </a:p>
          <a:p>
            <a:r>
              <a:rPr lang="nl-NL" dirty="0">
                <a:latin typeface="Book Antiqua" panose="02040602050305030304" pitchFamily="18" charset="0"/>
              </a:rPr>
              <a:t>Voor de meeste mensen is kennen en begrijpen van een handicap geen enkel probleem. Het aanvaarden ervan, en het behouden van een positief zelfbeeld na het besef een handicap te hebben is daarentegen voor velen niet gemakkelijk. Psycho-educatie geeft de handvatten om de persoon te begeleiden in een constructief verwerkingsproces, waarbij psychotherapie beschikbaar is wanneer hij hierbij vast komt te zitten. </a:t>
            </a:r>
          </a:p>
          <a:p>
            <a:endParaRPr lang="nl-NL" b="1" dirty="0">
              <a:latin typeface="Book Antiqua" panose="02040602050305030304" pitchFamily="18" charset="0"/>
            </a:endParaRPr>
          </a:p>
          <a:p>
            <a:r>
              <a:rPr lang="nl-NL" b="1" dirty="0">
                <a:solidFill>
                  <a:srgbClr val="FFFF00"/>
                </a:solidFill>
                <a:latin typeface="Book Antiqua" panose="02040602050305030304" pitchFamily="18" charset="0"/>
              </a:rPr>
              <a:t>Handelen</a:t>
            </a:r>
          </a:p>
          <a:p>
            <a:r>
              <a:rPr lang="nl-NL" dirty="0">
                <a:latin typeface="Book Antiqua" panose="02040602050305030304" pitchFamily="18" charset="0"/>
              </a:rPr>
              <a:t>Om de doelen van de psycho-educatie-methodiek te bereiken dient er op maat van de persoon en diens leven gewerkt worden. De vertaling van algemene principes naar het </a:t>
            </a:r>
            <a:r>
              <a:rPr lang="nl-NL" sz="2000" dirty="0">
                <a:latin typeface="Book Antiqua" panose="02040602050305030304" pitchFamily="18" charset="0"/>
              </a:rPr>
              <a:t>leven van de persoon en de toepassing ervan is vaak de grootste uitdaging in het proces. </a:t>
            </a:r>
          </a:p>
        </p:txBody>
      </p:sp>
      <p:sp>
        <p:nvSpPr>
          <p:cNvPr id="4" name="Tekstvak 3"/>
          <p:cNvSpPr txBox="1"/>
          <p:nvPr/>
        </p:nvSpPr>
        <p:spPr>
          <a:xfrm>
            <a:off x="369275" y="381160"/>
            <a:ext cx="6139543" cy="400110"/>
          </a:xfrm>
          <a:prstGeom prst="rect">
            <a:avLst/>
          </a:prstGeom>
          <a:noFill/>
        </p:spPr>
        <p:txBody>
          <a:bodyPr wrap="square" rtlCol="0">
            <a:spAutoFit/>
          </a:bodyPr>
          <a:lstStyle/>
          <a:p>
            <a:r>
              <a:rPr lang="nl-NL" sz="2000" dirty="0">
                <a:solidFill>
                  <a:srgbClr val="FFFF00"/>
                </a:solidFill>
                <a:latin typeface="Book Antiqua" panose="02040602050305030304" pitchFamily="18" charset="0"/>
              </a:rPr>
              <a:t>NB: Psycho- educatie</a:t>
            </a:r>
          </a:p>
        </p:txBody>
      </p:sp>
      <p:sp>
        <p:nvSpPr>
          <p:cNvPr id="5" name="Rechthoek 4"/>
          <p:cNvSpPr/>
          <p:nvPr/>
        </p:nvSpPr>
        <p:spPr>
          <a:xfrm>
            <a:off x="9307416" y="514197"/>
            <a:ext cx="1989647" cy="369332"/>
          </a:xfrm>
          <a:prstGeom prst="rect">
            <a:avLst/>
          </a:prstGeom>
        </p:spPr>
        <p:txBody>
          <a:bodyPr wrap="none">
            <a:spAutoFit/>
          </a:bodyPr>
          <a:lstStyle/>
          <a:p>
            <a:r>
              <a:rPr lang="nl-NL" dirty="0">
                <a:solidFill>
                  <a:srgbClr val="FFFF00"/>
                </a:solidFill>
                <a:latin typeface="Book Antiqua" panose="02040602050305030304" pitchFamily="18" charset="0"/>
              </a:rPr>
              <a:t>2. Psychotherapie</a:t>
            </a:r>
          </a:p>
        </p:txBody>
      </p:sp>
    </p:spTree>
    <p:extLst>
      <p:ext uri="{BB962C8B-B14F-4D97-AF65-F5344CB8AC3E}">
        <p14:creationId xmlns:p14="http://schemas.microsoft.com/office/powerpoint/2010/main" val="3408519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487410" y="392980"/>
            <a:ext cx="7774972" cy="707886"/>
          </a:xfrm>
          <a:prstGeom prst="rect">
            <a:avLst/>
          </a:prstGeom>
          <a:noFill/>
        </p:spPr>
        <p:txBody>
          <a:bodyPr wrap="square" rtlCol="0">
            <a:spAutoFit/>
          </a:bodyPr>
          <a:lstStyle/>
          <a:p>
            <a:r>
              <a:rPr lang="nl-NL" sz="4000" b="1" u="sng" dirty="0">
                <a:solidFill>
                  <a:srgbClr val="FFFF00"/>
                </a:solidFill>
                <a:latin typeface="Book Antiqua" panose="02040602050305030304" pitchFamily="18" charset="0"/>
              </a:rPr>
              <a:t>Soorten behandelingen</a:t>
            </a:r>
          </a:p>
        </p:txBody>
      </p:sp>
      <p:sp>
        <p:nvSpPr>
          <p:cNvPr id="8" name="Titel 1"/>
          <p:cNvSpPr>
            <a:spLocks noGrp="1"/>
          </p:cNvSpPr>
          <p:nvPr>
            <p:ph idx="1"/>
          </p:nvPr>
        </p:nvSpPr>
        <p:spPr>
          <a:xfrm>
            <a:off x="487410" y="1628784"/>
            <a:ext cx="11039898" cy="4571365"/>
          </a:xfrm>
        </p:spPr>
        <p:txBody>
          <a:bodyPr>
            <a:normAutofit/>
          </a:bodyPr>
          <a:lstStyle/>
          <a:p>
            <a:pPr marL="0" indent="0">
              <a:buNone/>
            </a:pPr>
            <a:r>
              <a:rPr lang="nl-NL" sz="3200" dirty="0">
                <a:latin typeface="Book Antiqua" panose="02040602050305030304" pitchFamily="18" charset="0"/>
              </a:rPr>
              <a:t>1. Biologische Therapie</a:t>
            </a:r>
          </a:p>
          <a:p>
            <a:pPr marL="0" indent="0">
              <a:buNone/>
            </a:pPr>
            <a:endParaRPr lang="nl-NL" sz="3200" dirty="0">
              <a:latin typeface="Book Antiqua" panose="02040602050305030304" pitchFamily="18" charset="0"/>
            </a:endParaRPr>
          </a:p>
          <a:p>
            <a:pPr marL="0" indent="0">
              <a:buNone/>
            </a:pPr>
            <a:r>
              <a:rPr lang="nl-NL" sz="3200" dirty="0">
                <a:latin typeface="Book Antiqua" panose="02040602050305030304" pitchFamily="18" charset="0"/>
              </a:rPr>
              <a:t>2. Psychotherapie</a:t>
            </a:r>
          </a:p>
          <a:p>
            <a:endParaRPr lang="nl-NL" sz="3200" dirty="0">
              <a:latin typeface="Book Antiqua" panose="02040602050305030304" pitchFamily="18" charset="0"/>
            </a:endParaRPr>
          </a:p>
          <a:p>
            <a:pPr marL="0" indent="0">
              <a:buNone/>
            </a:pPr>
            <a:r>
              <a:rPr lang="nl-NL" sz="3200" dirty="0">
                <a:latin typeface="Book Antiqua" panose="02040602050305030304" pitchFamily="18" charset="0"/>
              </a:rPr>
              <a:t>3. Rehabilitatie/ Revalidatie</a:t>
            </a:r>
          </a:p>
          <a:p>
            <a:pPr marL="0" indent="0">
              <a:buNone/>
            </a:pPr>
            <a:endParaRPr lang="nl-NL" sz="8600" dirty="0">
              <a:latin typeface="Book Antiqua" panose="02040602050305030304" pitchFamily="18" charset="0"/>
            </a:endParaRPr>
          </a:p>
          <a:p>
            <a:pPr marL="0" indent="0">
              <a:buNone/>
            </a:pPr>
            <a:endParaRPr lang="nl-NL" sz="8600" dirty="0">
              <a:latin typeface="Book Antiqua" panose="02040602050305030304" pitchFamily="18" charset="0"/>
            </a:endParaRPr>
          </a:p>
          <a:p>
            <a:endParaRPr lang="nl-NL" sz="2800" dirty="0">
              <a:latin typeface="Book Antiqua" panose="02040602050305030304" pitchFamily="18" charset="0"/>
            </a:endParaRPr>
          </a:p>
        </p:txBody>
      </p:sp>
      <p:sp>
        <p:nvSpPr>
          <p:cNvPr id="10" name="Titel 1"/>
          <p:cNvSpPr txBox="1">
            <a:spLocks/>
          </p:cNvSpPr>
          <p:nvPr/>
        </p:nvSpPr>
        <p:spPr>
          <a:xfrm>
            <a:off x="8478362" y="265043"/>
            <a:ext cx="3713638" cy="427962"/>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4000" kern="1200" cap="all" baseline="0">
                <a:solidFill>
                  <a:srgbClr val="FFFFFF"/>
                </a:solidFill>
                <a:latin typeface="+mj-lt"/>
                <a:ea typeface="+mj-ea"/>
                <a:cs typeface="+mj-cs"/>
              </a:defRPr>
            </a:lvl1pPr>
          </a:lstStyle>
          <a:p>
            <a:r>
              <a:rPr lang="nl-NL" sz="1400"/>
              <a:t>Behandelmethodieken</a:t>
            </a:r>
            <a:endParaRPr lang="nl-NL" sz="1400" dirty="0"/>
          </a:p>
        </p:txBody>
      </p:sp>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7817" y="800104"/>
            <a:ext cx="4210595" cy="5612723"/>
          </a:xfrm>
          <a:prstGeom prst="rect">
            <a:avLst/>
          </a:prstGeom>
        </p:spPr>
      </p:pic>
    </p:spTree>
    <p:extLst>
      <p:ext uri="{BB962C8B-B14F-4D97-AF65-F5344CB8AC3E}">
        <p14:creationId xmlns:p14="http://schemas.microsoft.com/office/powerpoint/2010/main" val="233748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262551" y="693005"/>
            <a:ext cx="7921454" cy="584775"/>
          </a:xfrm>
          <a:prstGeom prst="rect">
            <a:avLst/>
          </a:prstGeom>
        </p:spPr>
        <p:txBody>
          <a:bodyPr wrap="square">
            <a:spAutoFit/>
          </a:bodyPr>
          <a:lstStyle/>
          <a:p>
            <a:r>
              <a:rPr lang="nl-NL" sz="3200" dirty="0">
                <a:solidFill>
                  <a:srgbClr val="FFFF00"/>
                </a:solidFill>
                <a:latin typeface="Book Antiqua" panose="02040602050305030304" pitchFamily="18" charset="0"/>
              </a:rPr>
              <a:t> </a:t>
            </a:r>
            <a:endParaRPr lang="nl-NL" sz="3200" u="sng" dirty="0">
              <a:solidFill>
                <a:srgbClr val="FFFF00"/>
              </a:solidFill>
            </a:endParaRPr>
          </a:p>
        </p:txBody>
      </p:sp>
      <p:sp>
        <p:nvSpPr>
          <p:cNvPr id="9" name="Titel 1"/>
          <p:cNvSpPr txBox="1">
            <a:spLocks/>
          </p:cNvSpPr>
          <p:nvPr/>
        </p:nvSpPr>
        <p:spPr>
          <a:xfrm>
            <a:off x="8478362" y="265043"/>
            <a:ext cx="3713638" cy="427962"/>
          </a:xfrm>
          <a:prstGeom prst="rect">
            <a:avLst/>
          </a:prstGeom>
        </p:spPr>
        <p:txBody>
          <a:bodyPr>
            <a:normAutofit/>
          </a:bodyPr>
          <a:lstStyle>
            <a:lvl1pPr algn="l" defTabSz="914400" rtl="0" eaLnBrk="1" latinLnBrk="0" hangingPunct="1">
              <a:lnSpc>
                <a:spcPct val="85000"/>
              </a:lnSpc>
              <a:spcBef>
                <a:spcPct val="0"/>
              </a:spcBef>
              <a:buNone/>
              <a:defRPr sz="4000" kern="1200" cap="all" baseline="0">
                <a:solidFill>
                  <a:srgbClr val="FFFFFF"/>
                </a:solidFill>
                <a:latin typeface="+mj-lt"/>
                <a:ea typeface="+mj-ea"/>
                <a:cs typeface="+mj-cs"/>
              </a:defRPr>
            </a:lvl1pPr>
          </a:lstStyle>
          <a:p>
            <a:r>
              <a:rPr lang="nl-NL" sz="1400" dirty="0">
                <a:latin typeface="Book Antiqua" panose="02040602050305030304" pitchFamily="18" charset="0"/>
              </a:rPr>
              <a:t>Behandelmethodieken</a:t>
            </a:r>
          </a:p>
        </p:txBody>
      </p:sp>
      <p:sp>
        <p:nvSpPr>
          <p:cNvPr id="3" name="Rechthoek 2"/>
          <p:cNvSpPr/>
          <p:nvPr/>
        </p:nvSpPr>
        <p:spPr>
          <a:xfrm>
            <a:off x="627017" y="908448"/>
            <a:ext cx="6875078" cy="707886"/>
          </a:xfrm>
          <a:prstGeom prst="rect">
            <a:avLst/>
          </a:prstGeom>
        </p:spPr>
        <p:txBody>
          <a:bodyPr wrap="square">
            <a:spAutoFit/>
          </a:bodyPr>
          <a:lstStyle/>
          <a:p>
            <a:r>
              <a:rPr lang="nl-NL" sz="4000" dirty="0">
                <a:solidFill>
                  <a:srgbClr val="FFFF00"/>
                </a:solidFill>
                <a:latin typeface="Book Antiqua" panose="02040602050305030304" pitchFamily="18" charset="0"/>
              </a:rPr>
              <a:t>1. Biologische Therapie</a:t>
            </a:r>
          </a:p>
        </p:txBody>
      </p:sp>
      <p:sp>
        <p:nvSpPr>
          <p:cNvPr id="4" name="Rechthoek 3"/>
          <p:cNvSpPr/>
          <p:nvPr/>
        </p:nvSpPr>
        <p:spPr>
          <a:xfrm>
            <a:off x="465489" y="1693315"/>
            <a:ext cx="10358845" cy="1569660"/>
          </a:xfrm>
          <a:prstGeom prst="rect">
            <a:avLst/>
          </a:prstGeom>
        </p:spPr>
        <p:txBody>
          <a:bodyPr wrap="square">
            <a:spAutoFit/>
          </a:bodyPr>
          <a:lstStyle/>
          <a:p>
            <a:r>
              <a:rPr lang="nl-NL" sz="2400" dirty="0">
                <a:latin typeface="Book Antiqua" panose="02040602050305030304" pitchFamily="18" charset="0"/>
              </a:rPr>
              <a:t>Biologische psychiatrie stelt dat aan de meeste of zelfs alle psychiatrische ziekten een pathologisch proces in de hersenen ten grondslag ligt. Het onderliggende filosofische standpunt is dat de geest zich alleen manifesteert dankzij onderliggende fysieke structuren : de hersenen</a:t>
            </a:r>
          </a:p>
        </p:txBody>
      </p:sp>
      <p:sp>
        <p:nvSpPr>
          <p:cNvPr id="6" name="Rechthoek 5"/>
          <p:cNvSpPr/>
          <p:nvPr/>
        </p:nvSpPr>
        <p:spPr>
          <a:xfrm>
            <a:off x="479755" y="3550425"/>
            <a:ext cx="11237628" cy="1569660"/>
          </a:xfrm>
          <a:prstGeom prst="rect">
            <a:avLst/>
          </a:prstGeom>
        </p:spPr>
        <p:txBody>
          <a:bodyPr wrap="square">
            <a:spAutoFit/>
          </a:bodyPr>
          <a:lstStyle/>
          <a:p>
            <a:r>
              <a:rPr lang="nl-NL" sz="2400" dirty="0">
                <a:latin typeface="Book Antiqua" panose="02040602050305030304" pitchFamily="18" charset="0"/>
              </a:rPr>
              <a:t>In praktische zin is een aantal belangrijke successen geboekt bij de behandeling met medicamenten van de belangrijkste 'grote' psychiatrische ziekten, depressie en schizofrenie. De symptomen van deze beide aandoeningen kunnen tegenwoordig met vrij grote effectiviteit worden bestreden.</a:t>
            </a:r>
          </a:p>
        </p:txBody>
      </p:sp>
    </p:spTree>
    <p:extLst>
      <p:ext uri="{BB962C8B-B14F-4D97-AF65-F5344CB8AC3E}">
        <p14:creationId xmlns:p14="http://schemas.microsoft.com/office/powerpoint/2010/main" val="2136143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9142854" y="383569"/>
            <a:ext cx="2553904" cy="369332"/>
          </a:xfrm>
          <a:prstGeom prst="rect">
            <a:avLst/>
          </a:prstGeom>
        </p:spPr>
        <p:txBody>
          <a:bodyPr wrap="none">
            <a:spAutoFit/>
          </a:bodyPr>
          <a:lstStyle/>
          <a:p>
            <a:r>
              <a:rPr lang="nl-NL" dirty="0">
                <a:solidFill>
                  <a:srgbClr val="FFFF00"/>
                </a:solidFill>
                <a:latin typeface="Book Antiqua" panose="02040602050305030304" pitchFamily="18" charset="0"/>
              </a:rPr>
              <a:t>1. Biologische Therapie</a:t>
            </a:r>
          </a:p>
        </p:txBody>
      </p:sp>
      <p:sp>
        <p:nvSpPr>
          <p:cNvPr id="4" name="Rechthoek 3"/>
          <p:cNvSpPr/>
          <p:nvPr/>
        </p:nvSpPr>
        <p:spPr>
          <a:xfrm>
            <a:off x="336883" y="900616"/>
            <a:ext cx="11174244" cy="1015663"/>
          </a:xfrm>
          <a:prstGeom prst="rect">
            <a:avLst/>
          </a:prstGeom>
        </p:spPr>
        <p:txBody>
          <a:bodyPr wrap="square">
            <a:spAutoFit/>
          </a:bodyPr>
          <a:lstStyle/>
          <a:p>
            <a:r>
              <a:rPr lang="nl-NL" sz="2000" dirty="0">
                <a:latin typeface="Book Antiqua" panose="02040602050305030304" pitchFamily="18" charset="0"/>
              </a:rPr>
              <a:t>Psychiatrische medicatie wordt voorgeschreven wanneer de oorzaak van de klachten primair biologisch is, zoals bij ADHD en schizofrenie, maar wordt soms ook als een steuntje in de rug gebruikt, bijvoorbeeld in het geval van </a:t>
            </a:r>
            <a:r>
              <a:rPr lang="nl-NL" sz="2000" i="1" dirty="0">
                <a:latin typeface="Book Antiqua" panose="02040602050305030304" pitchFamily="18" charset="0"/>
              </a:rPr>
              <a:t>kalmeringsmiddelen</a:t>
            </a:r>
            <a:r>
              <a:rPr lang="nl-NL" sz="2000" dirty="0">
                <a:latin typeface="Book Antiqua" panose="02040602050305030304" pitchFamily="18" charset="0"/>
              </a:rPr>
              <a:t> en in sommige gevallen antidepressiva.</a:t>
            </a:r>
          </a:p>
        </p:txBody>
      </p:sp>
      <p:sp>
        <p:nvSpPr>
          <p:cNvPr id="5" name="Tekstvak 4"/>
          <p:cNvSpPr txBox="1"/>
          <p:nvPr/>
        </p:nvSpPr>
        <p:spPr>
          <a:xfrm>
            <a:off x="336883" y="2013328"/>
            <a:ext cx="10750731" cy="4493538"/>
          </a:xfrm>
          <a:prstGeom prst="rect">
            <a:avLst/>
          </a:prstGeom>
          <a:noFill/>
        </p:spPr>
        <p:txBody>
          <a:bodyPr wrap="square" rtlCol="0">
            <a:spAutoFit/>
          </a:bodyPr>
          <a:lstStyle/>
          <a:p>
            <a:endParaRPr lang="nl-NL" dirty="0"/>
          </a:p>
          <a:p>
            <a:r>
              <a:rPr lang="nl-NL" sz="2400" u="sng" dirty="0">
                <a:solidFill>
                  <a:srgbClr val="FFFF00"/>
                </a:solidFill>
                <a:latin typeface="Book Antiqua" panose="02040602050305030304" pitchFamily="18" charset="0"/>
              </a:rPr>
              <a:t>Soorten medicamenten in de psychiatrie</a:t>
            </a:r>
          </a:p>
          <a:p>
            <a:endParaRPr lang="nl-NL" u="sng" dirty="0">
              <a:solidFill>
                <a:srgbClr val="FFFF00"/>
              </a:solidFill>
              <a:latin typeface="Book Antiqua" panose="02040602050305030304" pitchFamily="18" charset="0"/>
            </a:endParaRPr>
          </a:p>
          <a:p>
            <a:pPr marL="342900" indent="-342900">
              <a:buAutoNum type="arabicPeriod"/>
            </a:pPr>
            <a:r>
              <a:rPr lang="nl-NL" sz="2000" u="sng" dirty="0">
                <a:latin typeface="Book Antiqua" panose="02040602050305030304" pitchFamily="18" charset="0"/>
              </a:rPr>
              <a:t>Antidepressiva</a:t>
            </a:r>
            <a:r>
              <a:rPr lang="nl-NL" sz="2000" dirty="0">
                <a:latin typeface="Book Antiqua" panose="02040602050305030304" pitchFamily="18" charset="0"/>
              </a:rPr>
              <a:t> zijn medicijnen die gebruikt worden om de symptomen van een </a:t>
            </a:r>
            <a:r>
              <a:rPr lang="nl-NL" sz="2000" i="1" dirty="0">
                <a:latin typeface="Book Antiqua" panose="02040602050305030304" pitchFamily="18" charset="0"/>
              </a:rPr>
              <a:t>depressie</a:t>
            </a:r>
            <a:r>
              <a:rPr lang="nl-NL" sz="2000" dirty="0">
                <a:latin typeface="Book Antiqua" panose="02040602050305030304" pitchFamily="18" charset="0"/>
              </a:rPr>
              <a:t> te verminderen/weg te nemen. Daarnaast worden ze soms ingezet bij diverse </a:t>
            </a:r>
            <a:r>
              <a:rPr lang="nl-NL" sz="2000" i="1" dirty="0">
                <a:latin typeface="Book Antiqua" panose="02040602050305030304" pitchFamily="18" charset="0"/>
              </a:rPr>
              <a:t>angststoornissen</a:t>
            </a:r>
            <a:r>
              <a:rPr lang="nl-NL" sz="2000" dirty="0">
                <a:latin typeface="Book Antiqua" panose="02040602050305030304" pitchFamily="18" charset="0"/>
              </a:rPr>
              <a:t>.</a:t>
            </a:r>
          </a:p>
          <a:p>
            <a:pPr marL="342900" indent="-342900">
              <a:buAutoNum type="arabicPeriod"/>
            </a:pPr>
            <a:endParaRPr lang="nl-NL" u="sng" dirty="0">
              <a:solidFill>
                <a:srgbClr val="FFFF00"/>
              </a:solidFill>
              <a:latin typeface="Book Antiqua" panose="02040602050305030304" pitchFamily="18" charset="0"/>
            </a:endParaRPr>
          </a:p>
          <a:p>
            <a:pPr marL="342900" indent="-342900">
              <a:buAutoNum type="arabicPeriod"/>
            </a:pPr>
            <a:r>
              <a:rPr lang="nl-NL" sz="2000" u="sng" dirty="0">
                <a:latin typeface="Book Antiqua" panose="02040602050305030304" pitchFamily="18" charset="0"/>
              </a:rPr>
              <a:t>Antipsychotica</a:t>
            </a:r>
            <a:r>
              <a:rPr lang="nl-NL" sz="2000" dirty="0">
                <a:latin typeface="Book Antiqua" panose="02040602050305030304" pitchFamily="18" charset="0"/>
              </a:rPr>
              <a:t> zijn medicijnen die </a:t>
            </a:r>
            <a:r>
              <a:rPr lang="nl-NL" sz="2000" i="1" dirty="0">
                <a:latin typeface="Book Antiqua" panose="02040602050305030304" pitchFamily="18" charset="0"/>
              </a:rPr>
              <a:t>psychotische verschijnselen</a:t>
            </a:r>
            <a:r>
              <a:rPr lang="nl-NL" sz="2000" dirty="0">
                <a:latin typeface="Book Antiqua" panose="02040602050305030304" pitchFamily="18" charset="0"/>
              </a:rPr>
              <a:t> onderdrukken. </a:t>
            </a:r>
          </a:p>
          <a:p>
            <a:pPr marL="342900" indent="-342900">
              <a:buAutoNum type="arabicPeriod"/>
            </a:pPr>
            <a:endParaRPr lang="nl-NL" sz="2000" u="sng" dirty="0">
              <a:solidFill>
                <a:srgbClr val="FFFF00"/>
              </a:solidFill>
              <a:latin typeface="Book Antiqua" panose="02040602050305030304" pitchFamily="18" charset="0"/>
            </a:endParaRPr>
          </a:p>
          <a:p>
            <a:endParaRPr lang="nl-NL" dirty="0">
              <a:latin typeface="Book Antiqua" panose="02040602050305030304" pitchFamily="18" charset="0"/>
            </a:endParaRPr>
          </a:p>
          <a:p>
            <a:endParaRPr lang="nl-NL" dirty="0">
              <a:latin typeface="Book Antiqua" panose="02040602050305030304" pitchFamily="18" charset="0"/>
            </a:endParaRPr>
          </a:p>
          <a:p>
            <a:endParaRPr lang="nl-NL" dirty="0">
              <a:latin typeface="Book Antiqua" panose="02040602050305030304" pitchFamily="18" charset="0"/>
            </a:endParaRPr>
          </a:p>
          <a:p>
            <a:endParaRPr lang="nl-NL" dirty="0">
              <a:latin typeface="Book Antiqua" panose="02040602050305030304" pitchFamily="18" charset="0"/>
            </a:endParaRPr>
          </a:p>
          <a:p>
            <a:endParaRPr lang="nl-NL" dirty="0">
              <a:latin typeface="Book Antiqua" panose="02040602050305030304" pitchFamily="18" charset="0"/>
            </a:endParaRPr>
          </a:p>
          <a:p>
            <a:endParaRPr lang="nl-NL" dirty="0">
              <a:latin typeface="Book Antiqua" panose="02040602050305030304" pitchFamily="18" charset="0"/>
            </a:endParaRPr>
          </a:p>
        </p:txBody>
      </p:sp>
      <p:sp>
        <p:nvSpPr>
          <p:cNvPr id="6" name="Rechthoek 5"/>
          <p:cNvSpPr/>
          <p:nvPr/>
        </p:nvSpPr>
        <p:spPr>
          <a:xfrm>
            <a:off x="336884" y="4456336"/>
            <a:ext cx="11174244" cy="1323439"/>
          </a:xfrm>
          <a:prstGeom prst="rect">
            <a:avLst/>
          </a:prstGeom>
        </p:spPr>
        <p:txBody>
          <a:bodyPr wrap="square">
            <a:spAutoFit/>
          </a:bodyPr>
          <a:lstStyle/>
          <a:p>
            <a:r>
              <a:rPr lang="nl-NL" sz="2000" dirty="0">
                <a:latin typeface="Book Antiqua" panose="02040602050305030304" pitchFamily="18" charset="0"/>
              </a:rPr>
              <a:t> 3.  </a:t>
            </a:r>
            <a:r>
              <a:rPr lang="nl-NL" sz="2000" u="sng" dirty="0">
                <a:latin typeface="Book Antiqua" panose="02040602050305030304" pitchFamily="18" charset="0"/>
              </a:rPr>
              <a:t>Benzodiazepinen</a:t>
            </a:r>
            <a:r>
              <a:rPr lang="nl-NL" sz="2000" dirty="0">
                <a:latin typeface="Book Antiqua" panose="02040602050305030304" pitchFamily="18" charset="0"/>
              </a:rPr>
              <a:t> (</a:t>
            </a:r>
            <a:r>
              <a:rPr lang="nl-NL" sz="2000" i="1" dirty="0">
                <a:latin typeface="Book Antiqua" panose="02040602050305030304" pitchFamily="18" charset="0"/>
              </a:rPr>
              <a:t>kalmeringsmiddelen) </a:t>
            </a:r>
            <a:r>
              <a:rPr lang="nl-NL" sz="2000" dirty="0">
                <a:latin typeface="Book Antiqua" panose="02040602050305030304" pitchFamily="18" charset="0"/>
              </a:rPr>
              <a:t>worden met name voorgeschreven wanneer     </a:t>
            </a:r>
          </a:p>
          <a:p>
            <a:r>
              <a:rPr lang="nl-NL" sz="2000" dirty="0">
                <a:latin typeface="Book Antiqua" panose="02040602050305030304" pitchFamily="18" charset="0"/>
              </a:rPr>
              <a:t>      men erg </a:t>
            </a:r>
            <a:r>
              <a:rPr lang="nl-NL" sz="2000" i="1" dirty="0">
                <a:latin typeface="Book Antiqua" panose="02040602050305030304" pitchFamily="18" charset="0"/>
              </a:rPr>
              <a:t>gespannen</a:t>
            </a:r>
            <a:r>
              <a:rPr lang="nl-NL" sz="2000" dirty="0">
                <a:latin typeface="Book Antiqua" panose="02040602050305030304" pitchFamily="18" charset="0"/>
              </a:rPr>
              <a:t> of </a:t>
            </a:r>
            <a:r>
              <a:rPr lang="nl-NL" sz="2000" i="1" dirty="0">
                <a:latin typeface="Book Antiqua" panose="02040602050305030304" pitchFamily="18" charset="0"/>
              </a:rPr>
              <a:t>angstig</a:t>
            </a:r>
            <a:r>
              <a:rPr lang="nl-NL" sz="2000" dirty="0">
                <a:latin typeface="Book Antiqua" panose="02040602050305030304" pitchFamily="18" charset="0"/>
              </a:rPr>
              <a:t> is, of wanneer men niet kan slapen. </a:t>
            </a:r>
          </a:p>
          <a:p>
            <a:endParaRPr lang="nl-NL" sz="2000" dirty="0">
              <a:latin typeface="Book Antiqua" panose="02040602050305030304" pitchFamily="18" charset="0"/>
            </a:endParaRPr>
          </a:p>
          <a:p>
            <a:endParaRPr lang="nl-NL" sz="2000" dirty="0">
              <a:latin typeface="Book Antiqua" panose="02040602050305030304" pitchFamily="18" charset="0"/>
            </a:endParaRPr>
          </a:p>
        </p:txBody>
      </p:sp>
    </p:spTree>
    <p:extLst>
      <p:ext uri="{BB962C8B-B14F-4D97-AF65-F5344CB8AC3E}">
        <p14:creationId xmlns:p14="http://schemas.microsoft.com/office/powerpoint/2010/main" val="243461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391885" y="488072"/>
            <a:ext cx="3331029" cy="461665"/>
          </a:xfrm>
          <a:prstGeom prst="rect">
            <a:avLst/>
          </a:prstGeom>
        </p:spPr>
        <p:txBody>
          <a:bodyPr wrap="square">
            <a:spAutoFit/>
          </a:bodyPr>
          <a:lstStyle/>
          <a:p>
            <a:r>
              <a:rPr lang="nl-NL" sz="2400" u="sng" dirty="0">
                <a:solidFill>
                  <a:srgbClr val="FFFF00"/>
                </a:solidFill>
                <a:latin typeface="Book Antiqua" panose="02040602050305030304" pitchFamily="18" charset="0"/>
              </a:rPr>
              <a:t>1. Antidepressiva </a:t>
            </a:r>
            <a:endParaRPr lang="nl-NL" sz="2400" dirty="0">
              <a:solidFill>
                <a:srgbClr val="FFFF00"/>
              </a:solidFill>
            </a:endParaRPr>
          </a:p>
        </p:txBody>
      </p:sp>
      <p:sp>
        <p:nvSpPr>
          <p:cNvPr id="4" name="Rechthoek 3"/>
          <p:cNvSpPr/>
          <p:nvPr/>
        </p:nvSpPr>
        <p:spPr>
          <a:xfrm>
            <a:off x="8855471" y="461945"/>
            <a:ext cx="2553904" cy="369332"/>
          </a:xfrm>
          <a:prstGeom prst="rect">
            <a:avLst/>
          </a:prstGeom>
        </p:spPr>
        <p:txBody>
          <a:bodyPr wrap="none">
            <a:spAutoFit/>
          </a:bodyPr>
          <a:lstStyle/>
          <a:p>
            <a:r>
              <a:rPr lang="nl-NL" dirty="0">
                <a:solidFill>
                  <a:srgbClr val="FFFF00"/>
                </a:solidFill>
                <a:latin typeface="Book Antiqua" panose="02040602050305030304" pitchFamily="18" charset="0"/>
              </a:rPr>
              <a:t>1. Biologische Therapie</a:t>
            </a:r>
          </a:p>
        </p:txBody>
      </p:sp>
      <p:sp>
        <p:nvSpPr>
          <p:cNvPr id="5" name="Rechthoek 4"/>
          <p:cNvSpPr/>
          <p:nvPr/>
        </p:nvSpPr>
        <p:spPr>
          <a:xfrm>
            <a:off x="391885" y="1295731"/>
            <a:ext cx="11286308" cy="4370427"/>
          </a:xfrm>
          <a:prstGeom prst="rect">
            <a:avLst/>
          </a:prstGeom>
        </p:spPr>
        <p:txBody>
          <a:bodyPr wrap="square">
            <a:spAutoFit/>
          </a:bodyPr>
          <a:lstStyle/>
          <a:p>
            <a:r>
              <a:rPr lang="nl-NL" u="sng" dirty="0">
                <a:latin typeface="Century Gothic" panose="020B0502020202020204" pitchFamily="34" charset="0"/>
              </a:rPr>
              <a:t>Klassieke</a:t>
            </a:r>
            <a:r>
              <a:rPr lang="nl-NL" dirty="0">
                <a:latin typeface="Century Gothic" panose="020B0502020202020204" pitchFamily="34" charset="0"/>
              </a:rPr>
              <a:t> antidepressiva zijn in de jaren vijftig ontdekt en ontwikkeld. De klassieke antidepressiva blijken uit onderzoek </a:t>
            </a:r>
            <a:r>
              <a:rPr lang="nl-NL" i="1" dirty="0">
                <a:latin typeface="Century Gothic" panose="020B0502020202020204" pitchFamily="34" charset="0"/>
              </a:rPr>
              <a:t>effectiever</a:t>
            </a:r>
            <a:r>
              <a:rPr lang="nl-NL" dirty="0">
                <a:latin typeface="Century Gothic" panose="020B0502020202020204" pitchFamily="34" charset="0"/>
              </a:rPr>
              <a:t> te zijn dan moderne antidepressiva. Toch geniet een modern antidepressivum meestal de voorkeur. Klassieke antidepressiva kunnen namelijk bij een </a:t>
            </a:r>
            <a:r>
              <a:rPr lang="nl-NL" i="1" dirty="0">
                <a:latin typeface="Century Gothic" panose="020B0502020202020204" pitchFamily="34" charset="0"/>
              </a:rPr>
              <a:t>overdosis</a:t>
            </a:r>
            <a:r>
              <a:rPr lang="nl-NL" dirty="0">
                <a:latin typeface="Century Gothic" panose="020B0502020202020204" pitchFamily="34" charset="0"/>
              </a:rPr>
              <a:t> </a:t>
            </a:r>
            <a:r>
              <a:rPr lang="nl-NL" i="1" dirty="0">
                <a:latin typeface="Century Gothic" panose="020B0502020202020204" pitchFamily="34" charset="0"/>
              </a:rPr>
              <a:t>levensgevaarlijk</a:t>
            </a:r>
            <a:r>
              <a:rPr lang="nl-NL" dirty="0">
                <a:latin typeface="Century Gothic" panose="020B0502020202020204" pitchFamily="34" charset="0"/>
              </a:rPr>
              <a:t> zijn.</a:t>
            </a:r>
          </a:p>
          <a:p>
            <a:endParaRPr lang="nl-NL" dirty="0">
              <a:latin typeface="Book Antiqua" panose="02040602050305030304" pitchFamily="18" charset="0"/>
            </a:endParaRPr>
          </a:p>
          <a:p>
            <a:endParaRPr lang="nl-NL" dirty="0">
              <a:latin typeface="Book Antiqua" panose="02040602050305030304" pitchFamily="18" charset="0"/>
            </a:endParaRPr>
          </a:p>
          <a:p>
            <a:r>
              <a:rPr lang="nl-NL" b="1" u="sng" dirty="0">
                <a:solidFill>
                  <a:srgbClr val="FFFF00"/>
                </a:solidFill>
                <a:latin typeface="Book Antiqua" panose="02040602050305030304" pitchFamily="18" charset="0"/>
              </a:rPr>
              <a:t>Werking van  SSRI’S </a:t>
            </a:r>
            <a:r>
              <a:rPr lang="nl-NL" b="1" u="sng" dirty="0">
                <a:latin typeface="Book Antiqua" panose="02040602050305030304" pitchFamily="18" charset="0"/>
              </a:rPr>
              <a:t>(selectieve serotonine heropname remmers)</a:t>
            </a:r>
          </a:p>
          <a:p>
            <a:r>
              <a:rPr lang="nl-NL" dirty="0"/>
              <a:t>De </a:t>
            </a:r>
            <a:r>
              <a:rPr lang="nl-NL" dirty="0" err="1"/>
              <a:t>SSRI's</a:t>
            </a:r>
            <a:r>
              <a:rPr lang="nl-NL" dirty="0"/>
              <a:t> hebben een </a:t>
            </a:r>
            <a:r>
              <a:rPr lang="nl-NL" dirty="0" err="1"/>
              <a:t>agonistisch</a:t>
            </a:r>
            <a:r>
              <a:rPr lang="nl-NL" dirty="0"/>
              <a:t> werkingsmechanisme door het blokkeren van de heropname van serotonine in neuronen. Dit verhoogt de serotonineconcentratie in de synapsspleet en dit zou bijdragen aan het antidepressieve effect. Serotonine is een neurotransmitter die een belangrijke rol speelt in stemming en gemoed. </a:t>
            </a:r>
            <a:r>
              <a:rPr lang="nl-NL" dirty="0" err="1"/>
              <a:t>SSRI's</a:t>
            </a:r>
            <a:r>
              <a:rPr lang="nl-NL" dirty="0"/>
              <a:t> remmen eveneens, in veel geringere mate, de heropname van noradrenaline en dopamine.</a:t>
            </a:r>
            <a:endParaRPr lang="nl-NL" dirty="0">
              <a:latin typeface="Book Antiqua" panose="02040602050305030304" pitchFamily="18" charset="0"/>
            </a:endParaRPr>
          </a:p>
          <a:p>
            <a:endParaRPr lang="nl-NL" dirty="0">
              <a:latin typeface="Book Antiqua" panose="02040602050305030304" pitchFamily="18" charset="0"/>
              <a:hlinkClick r:id="rId2"/>
            </a:endParaRPr>
          </a:p>
          <a:p>
            <a:r>
              <a:rPr lang="nl-NL" dirty="0">
                <a:latin typeface="Book Antiqua" panose="02040602050305030304" pitchFamily="18" charset="0"/>
                <a:hlinkClick r:id="rId2"/>
              </a:rPr>
              <a:t>werking van de neurotransmitters</a:t>
            </a:r>
            <a:endParaRPr lang="nl-NL" dirty="0">
              <a:latin typeface="Book Antiqua" panose="02040602050305030304" pitchFamily="18" charset="0"/>
            </a:endParaRPr>
          </a:p>
          <a:p>
            <a:endParaRPr lang="nl-NL" dirty="0">
              <a:latin typeface="Book Antiqua" panose="02040602050305030304" pitchFamily="18" charset="0"/>
            </a:endParaRPr>
          </a:p>
        </p:txBody>
      </p:sp>
      <p:sp>
        <p:nvSpPr>
          <p:cNvPr id="6" name="Tekstvak 5"/>
          <p:cNvSpPr txBox="1"/>
          <p:nvPr/>
        </p:nvSpPr>
        <p:spPr>
          <a:xfrm>
            <a:off x="391885" y="5666158"/>
            <a:ext cx="11017489" cy="646331"/>
          </a:xfrm>
          <a:prstGeom prst="rect">
            <a:avLst/>
          </a:prstGeom>
          <a:noFill/>
        </p:spPr>
        <p:txBody>
          <a:bodyPr wrap="square" rtlCol="0">
            <a:spAutoFit/>
          </a:bodyPr>
          <a:lstStyle/>
          <a:p>
            <a:r>
              <a:rPr lang="nl-NL" i="1" dirty="0">
                <a:latin typeface="Book Antiqua" panose="02040602050305030304" pitchFamily="18" charset="0"/>
              </a:rPr>
              <a:t>Bijwerkingen:   Slapeloosheid, misselijkheid, verminderde eetlust, diarree, obstipatie en seksuele problemen zoals moeite met klaarkomen of opwinding. Hoofdpijn, duizeligheid en trillen</a:t>
            </a:r>
          </a:p>
        </p:txBody>
      </p:sp>
    </p:spTree>
    <p:extLst>
      <p:ext uri="{BB962C8B-B14F-4D97-AF65-F5344CB8AC3E}">
        <p14:creationId xmlns:p14="http://schemas.microsoft.com/office/powerpoint/2010/main" val="1064574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382D84B2-98AE-4108-B168-113EEE8E2D1F}"/>
              </a:ext>
            </a:extLst>
          </p:cNvPr>
          <p:cNvPicPr>
            <a:picLocks noChangeAspect="1"/>
          </p:cNvPicPr>
          <p:nvPr/>
        </p:nvPicPr>
        <p:blipFill rotWithShape="1">
          <a:blip r:embed="rId3"/>
          <a:srcRect t="9023" b="6072"/>
          <a:stretch/>
        </p:blipFill>
        <p:spPr>
          <a:xfrm>
            <a:off x="20" y="10"/>
            <a:ext cx="12191980" cy="6857990"/>
          </a:xfrm>
          <a:prstGeom prst="rect">
            <a:avLst/>
          </a:prstGeom>
        </p:spPr>
      </p:pic>
      <p:sp>
        <p:nvSpPr>
          <p:cNvPr id="7" name="Rectangle 6">
            <a:extLst>
              <a:ext uri="{FF2B5EF4-FFF2-40B4-BE49-F238E27FC236}">
                <a16:creationId xmlns:a16="http://schemas.microsoft.com/office/drawing/2014/main" id="{52B1435E-BAB8-43AB-AF6A-C15D437DCB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617399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2B1435E-BAB8-43AB-AF6A-C15D437DCB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3" name="Afbeelding 2">
            <a:extLst>
              <a:ext uri="{FF2B5EF4-FFF2-40B4-BE49-F238E27FC236}">
                <a16:creationId xmlns:a16="http://schemas.microsoft.com/office/drawing/2014/main" id="{07502720-C508-4831-97AA-2F3CAADE1E67}"/>
              </a:ext>
            </a:extLst>
          </p:cNvPr>
          <p:cNvPicPr>
            <a:picLocks noChangeAspect="1"/>
          </p:cNvPicPr>
          <p:nvPr/>
        </p:nvPicPr>
        <p:blipFill>
          <a:blip r:embed="rId3"/>
          <a:stretch>
            <a:fillRect/>
          </a:stretch>
        </p:blipFill>
        <p:spPr>
          <a:xfrm>
            <a:off x="0" y="538743"/>
            <a:ext cx="12192000" cy="5780514"/>
          </a:xfrm>
          <a:prstGeom prst="rect">
            <a:avLst/>
          </a:prstGeom>
        </p:spPr>
      </p:pic>
    </p:spTree>
    <p:extLst>
      <p:ext uri="{BB962C8B-B14F-4D97-AF65-F5344CB8AC3E}">
        <p14:creationId xmlns:p14="http://schemas.microsoft.com/office/powerpoint/2010/main" val="21922485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6D457ADFF9FDD499503ADA3764501C3" ma:contentTypeVersion="8" ma:contentTypeDescription="Een nieuw document maken." ma:contentTypeScope="" ma:versionID="02792bd242939ad6c85576566afa0fa5">
  <xsd:schema xmlns:xsd="http://www.w3.org/2001/XMLSchema" xmlns:xs="http://www.w3.org/2001/XMLSchema" xmlns:p="http://schemas.microsoft.com/office/2006/metadata/properties" xmlns:ns2="1ab072c8-fba1-4e01-b723-257508a30d6a" xmlns:ns3="1b5cf632-a198-45d7-aae6-9004c4b39e98" targetNamespace="http://schemas.microsoft.com/office/2006/metadata/properties" ma:root="true" ma:fieldsID="4302201f00fea6ce8ff114c1b4b56a98" ns2:_="" ns3:_="">
    <xsd:import namespace="1ab072c8-fba1-4e01-b723-257508a30d6a"/>
    <xsd:import namespace="1b5cf632-a198-45d7-aae6-9004c4b39e9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Location" minOccurs="0"/>
                <xsd:element ref="ns2:MediaServiceAutoTag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b072c8-fba1-4e01-b723-257508a30d6a"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Location" ma:index="13" nillable="true" ma:displayName="MediaServiceLocation" ma:description="" ma:internalName="MediaServiceLocatio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b5cf632-a198-45d7-aae6-9004c4b39e98" elementFormDefault="qualified">
    <xsd:import namespace="http://schemas.microsoft.com/office/2006/documentManagement/types"/>
    <xsd:import namespace="http://schemas.microsoft.com/office/infopath/2007/PartnerControls"/>
    <xsd:element name="SharedWithUsers" ma:index="10"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D56954C-C949-428E-AD67-CCC1F54D0AD3}">
  <ds:schemaRefs>
    <ds:schemaRef ds:uri="http://schemas.microsoft.com/office/2006/documentManagement/types"/>
    <ds:schemaRef ds:uri="http://purl.org/dc/dcmitype/"/>
    <ds:schemaRef ds:uri="1b5cf632-a198-45d7-aae6-9004c4b39e98"/>
    <ds:schemaRef ds:uri="http://schemas.microsoft.com/office/2006/metadata/properties"/>
    <ds:schemaRef ds:uri="http://purl.org/dc/terms/"/>
    <ds:schemaRef ds:uri="http://www.w3.org/XML/1998/namespace"/>
    <ds:schemaRef ds:uri="http://purl.org/dc/elements/1.1/"/>
    <ds:schemaRef ds:uri="http://schemas.microsoft.com/office/infopath/2007/PartnerControls"/>
    <ds:schemaRef ds:uri="http://schemas.openxmlformats.org/package/2006/metadata/core-properties"/>
    <ds:schemaRef ds:uri="1ab072c8-fba1-4e01-b723-257508a30d6a"/>
  </ds:schemaRefs>
</ds:datastoreItem>
</file>

<file path=customXml/itemProps2.xml><?xml version="1.0" encoding="utf-8"?>
<ds:datastoreItem xmlns:ds="http://schemas.openxmlformats.org/officeDocument/2006/customXml" ds:itemID="{48FC2B5B-07D0-40DA-86E3-68D277522865}">
  <ds:schemaRefs>
    <ds:schemaRef ds:uri="http://schemas.microsoft.com/sharepoint/v3/contenttype/forms"/>
  </ds:schemaRefs>
</ds:datastoreItem>
</file>

<file path=customXml/itemProps3.xml><?xml version="1.0" encoding="utf-8"?>
<ds:datastoreItem xmlns:ds="http://schemas.openxmlformats.org/officeDocument/2006/customXml" ds:itemID="{83EFA770-8FC0-4373-B2E4-DAD28A575B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b072c8-fba1-4e01-b723-257508a30d6a"/>
    <ds:schemaRef ds:uri="1b5cf632-a198-45d7-aae6-9004c4b39e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100</TotalTime>
  <Words>2585</Words>
  <Application>Microsoft Office PowerPoint</Application>
  <PresentationFormat>Breedbeeld</PresentationFormat>
  <Paragraphs>314</Paragraphs>
  <Slides>30</Slides>
  <Notes>2</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30</vt:i4>
      </vt:variant>
    </vt:vector>
  </HeadingPairs>
  <TitlesOfParts>
    <vt:vector size="36" baseType="lpstr">
      <vt:lpstr>Arial</vt:lpstr>
      <vt:lpstr>Book Antiqua</vt:lpstr>
      <vt:lpstr>Calibri</vt:lpstr>
      <vt:lpstr>Century Gothic</vt:lpstr>
      <vt:lpstr>Wingdings 3</vt:lpstr>
      <vt:lpstr>Ion</vt:lpstr>
      <vt:lpstr>Behandelmethodieken in de GGZ  https://youtu.be/PuA-ZPbvqqg </vt:lpstr>
      <vt:lpstr>Behandelmethodieken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Herstel is…</vt:lpstr>
      <vt:lpstr>Fasen van herstel</vt:lpstr>
      <vt:lpstr>Herstelfactoren</vt:lpstr>
      <vt:lpstr>Herstelgericht werken</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Behandelmethodieken in de GGZ  https://youtu.be/PuA-ZPbvqqg </dc:title>
  <dc:creator>Peter Haagsma</dc:creator>
  <cp:lastModifiedBy>Peter Haagsma</cp:lastModifiedBy>
  <cp:revision>1</cp:revision>
  <dcterms:created xsi:type="dcterms:W3CDTF">2019-09-30T08:11:41Z</dcterms:created>
  <dcterms:modified xsi:type="dcterms:W3CDTF">2019-09-30T14:43:02Z</dcterms:modified>
</cp:coreProperties>
</file>